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2"/>
  </p:notesMasterIdLst>
  <p:handoutMasterIdLst>
    <p:handoutMasterId r:id="rId43"/>
  </p:handoutMasterIdLst>
  <p:sldIdLst>
    <p:sldId id="394" r:id="rId3"/>
    <p:sldId id="395" r:id="rId4"/>
    <p:sldId id="430" r:id="rId5"/>
    <p:sldId id="436" r:id="rId6"/>
    <p:sldId id="437" r:id="rId7"/>
    <p:sldId id="438" r:id="rId8"/>
    <p:sldId id="439" r:id="rId9"/>
    <p:sldId id="440" r:id="rId10"/>
    <p:sldId id="441" r:id="rId11"/>
    <p:sldId id="442" r:id="rId12"/>
    <p:sldId id="397" r:id="rId13"/>
    <p:sldId id="429" r:id="rId14"/>
    <p:sldId id="432" r:id="rId15"/>
    <p:sldId id="428" r:id="rId16"/>
    <p:sldId id="398" r:id="rId17"/>
    <p:sldId id="399" r:id="rId18"/>
    <p:sldId id="400" r:id="rId19"/>
    <p:sldId id="401" r:id="rId20"/>
    <p:sldId id="431" r:id="rId21"/>
    <p:sldId id="402" r:id="rId22"/>
    <p:sldId id="403" r:id="rId23"/>
    <p:sldId id="405" r:id="rId24"/>
    <p:sldId id="406" r:id="rId25"/>
    <p:sldId id="433" r:id="rId26"/>
    <p:sldId id="409" r:id="rId27"/>
    <p:sldId id="411" r:id="rId28"/>
    <p:sldId id="410" r:id="rId29"/>
    <p:sldId id="425" r:id="rId30"/>
    <p:sldId id="412" r:id="rId31"/>
    <p:sldId id="413" r:id="rId32"/>
    <p:sldId id="434" r:id="rId33"/>
    <p:sldId id="415" r:id="rId34"/>
    <p:sldId id="417" r:id="rId35"/>
    <p:sldId id="418" r:id="rId36"/>
    <p:sldId id="427" r:id="rId37"/>
    <p:sldId id="423" r:id="rId38"/>
    <p:sldId id="435" r:id="rId39"/>
    <p:sldId id="421" r:id="rId40"/>
    <p:sldId id="393" r:id="rId4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533" autoAdjust="0"/>
  </p:normalViewPr>
  <p:slideViewPr>
    <p:cSldViewPr>
      <p:cViewPr varScale="1">
        <p:scale>
          <a:sx n="112" d="100"/>
          <a:sy n="112" d="100"/>
        </p:scale>
        <p:origin x="516" y="10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48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5/24/2017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3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496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5CEEED-D241-4401-9102-96ADB82317DA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467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7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77480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5CEEED-D241-4401-9102-96ADB82317DA}" type="slidenum">
              <a:rPr lang="en-US"/>
              <a:pPr/>
              <a:t>10</a:t>
            </a:fld>
            <a:r>
              <a:rPr lang="en-US" dirty="0"/>
              <a:t>##</a:t>
            </a:r>
          </a:p>
        </p:txBody>
      </p:sp>
      <p:sp>
        <p:nvSpPr>
          <p:cNvPr id="467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7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40189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E82F59-13EB-4DFE-9A04-C92BA31E55DD}" type="slidenum">
              <a:rPr lang="en-US"/>
              <a:pPr/>
              <a:t>17</a:t>
            </a:fld>
            <a:r>
              <a:rPr lang="en-US" dirty="0"/>
              <a:t>##</a:t>
            </a:r>
          </a:p>
        </p:txBody>
      </p:sp>
      <p:sp>
        <p:nvSpPr>
          <p:cNvPr id="73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35282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FD8095-5A07-4F3A-AA2A-EC194FBA88C5}" type="slidenum">
              <a:rPr lang="en-US"/>
              <a:pPr/>
              <a:t>29</a:t>
            </a:fld>
            <a:r>
              <a:rPr lang="en-US" dirty="0"/>
              <a:t>##</a:t>
            </a:r>
          </a:p>
        </p:txBody>
      </p:sp>
      <p:sp>
        <p:nvSpPr>
          <p:cNvPr id="73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55456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04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872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5/24/2017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23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opencourses/data-structures" TargetMode="External"/><Relationship Id="rId7" Type="http://schemas.openxmlformats.org/officeDocument/2006/relationships/image" Target="../media/image20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5" Type="http://schemas.openxmlformats.org/officeDocument/2006/relationships/image" Target="../media/image24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26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21.png"/><Relationship Id="rId14" Type="http://schemas.openxmlformats.org/officeDocument/2006/relationships/hyperlink" Target="http://www.telenor.bg/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86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2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77198"/>
            <a:ext cx="3187613" cy="525135"/>
          </a:xfrm>
        </p:spPr>
        <p:txBody>
          <a:bodyPr/>
          <a:lstStyle/>
          <a:p>
            <a:r>
              <a:rPr lang="en-US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147097"/>
            <a:ext cx="3187614" cy="444343"/>
          </a:xfrm>
        </p:spPr>
        <p:txBody>
          <a:bodyPr/>
          <a:lstStyle/>
          <a:p>
            <a:r>
              <a:rPr lang="en-US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652203"/>
            <a:ext cx="3187613" cy="363552"/>
          </a:xfrm>
        </p:spPr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993365"/>
            <a:ext cx="3187613" cy="331235"/>
          </a:xfrm>
        </p:spPr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419946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2133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84071" y="3550644"/>
            <a:ext cx="2514600" cy="27596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576164">
            <a:off x="5360367" y="3441311"/>
            <a:ext cx="1599349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Stacks and</a:t>
            </a:r>
            <a:b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Queues</a:t>
            </a:r>
          </a:p>
        </p:txBody>
      </p:sp>
      <p:sp>
        <p:nvSpPr>
          <p:cNvPr id="30" name="Title 4"/>
          <p:cNvSpPr>
            <a:spLocks noGrp="1"/>
          </p:cNvSpPr>
          <p:nvPr>
            <p:ph type="ctrTitle"/>
          </p:nvPr>
        </p:nvSpPr>
        <p:spPr>
          <a:xfrm>
            <a:off x="3503612" y="662935"/>
            <a:ext cx="7940342" cy="1815850"/>
          </a:xfrm>
        </p:spPr>
        <p:txBody>
          <a:bodyPr>
            <a:normAutofit/>
          </a:bodyPr>
          <a:lstStyle/>
          <a:p>
            <a:r>
              <a:rPr lang="en-US" dirty="0"/>
              <a:t>Linear Data Structures:</a:t>
            </a:r>
            <a:br>
              <a:rPr lang="en-US" dirty="0"/>
            </a:br>
            <a:r>
              <a:rPr lang="en-US" dirty="0"/>
              <a:t>Stacks and Queues</a:t>
            </a:r>
          </a:p>
        </p:txBody>
      </p:sp>
      <p:sp>
        <p:nvSpPr>
          <p:cNvPr id="31" name="Subtitle 5"/>
          <p:cNvSpPr>
            <a:spLocks noGrp="1"/>
          </p:cNvSpPr>
          <p:nvPr>
            <p:ph type="subTitle" idx="1"/>
          </p:nvPr>
        </p:nvSpPr>
        <p:spPr>
          <a:xfrm>
            <a:off x="3503612" y="2598527"/>
            <a:ext cx="7940342" cy="1287673"/>
          </a:xfrm>
        </p:spPr>
        <p:txBody>
          <a:bodyPr>
            <a:normAutofit/>
          </a:bodyPr>
          <a:lstStyle/>
          <a:p>
            <a:r>
              <a:rPr lang="en-US" dirty="0"/>
              <a:t>Static and Dynamic Implementation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0412" y="4432212"/>
            <a:ext cx="2301542" cy="172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316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</a:rPr>
              <a:t>Create a class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굴림" pitchFamily="50" charset="-127"/>
              </a:rPr>
              <a:t>LinkedList&lt;T&gt;</a:t>
            </a:r>
            <a:r>
              <a:rPr lang="en-US" altLang="ko-KR" dirty="0">
                <a:ea typeface="굴림" pitchFamily="50" charset="-127"/>
              </a:rPr>
              <a:t>, that supports:</a:t>
            </a:r>
          </a:p>
          <a:p>
            <a:pPr lvl="1">
              <a:lnSpc>
                <a:spcPct val="110000"/>
              </a:lnSpc>
            </a:pP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Count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굴림" pitchFamily="50" charset="-127"/>
              </a:rPr>
              <a:t>void AddFirst(T item)</a:t>
            </a:r>
            <a:r>
              <a:rPr lang="en-US" dirty="0">
                <a:ea typeface="굴림" pitchFamily="50" charset="-127"/>
              </a:rPr>
              <a:t>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굴림" pitchFamily="50" charset="-127"/>
              </a:rPr>
              <a:t>O(1)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굴림" pitchFamily="50" charset="-127"/>
              </a:rPr>
              <a:t>void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굴림" pitchFamily="50" charset="-127"/>
              </a:rPr>
              <a:t>AddLast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굴림" pitchFamily="50" charset="-127"/>
              </a:rPr>
              <a:t>(T item)</a:t>
            </a:r>
            <a:r>
              <a:rPr lang="en-US" dirty="0">
                <a:ea typeface="굴림" pitchFamily="50" charset="-127"/>
              </a:rPr>
              <a:t>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굴림" pitchFamily="50" charset="-127"/>
              </a:rPr>
              <a:t>O(1)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굴림" pitchFamily="50" charset="-127"/>
              </a:rPr>
              <a:t>T RemoveFirst()</a:t>
            </a:r>
            <a:r>
              <a:rPr lang="en-US" dirty="0">
                <a:ea typeface="굴림" pitchFamily="50" charset="-127"/>
              </a:rPr>
              <a:t>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굴림" pitchFamily="50" charset="-127"/>
              </a:rPr>
              <a:t>O(1)</a:t>
            </a:r>
            <a:r>
              <a:rPr lang="en-US" dirty="0">
                <a:ea typeface="굴림" pitchFamily="50" charset="-127"/>
              </a:rPr>
              <a:t>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굴림" pitchFamily="50" charset="-127"/>
              </a:rPr>
              <a:t>Invalid Operation Ex.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굴림" pitchFamily="50" charset="-127"/>
              </a:rPr>
              <a:t>T RemoveLast()</a:t>
            </a:r>
            <a:r>
              <a:rPr lang="en-US" dirty="0">
                <a:ea typeface="굴림" pitchFamily="50" charset="-127"/>
              </a:rPr>
              <a:t>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굴림" pitchFamily="50" charset="-127"/>
              </a:rPr>
              <a:t>O(n)</a:t>
            </a:r>
            <a:r>
              <a:rPr lang="en-US" dirty="0">
                <a:ea typeface="굴림" pitchFamily="50" charset="-127"/>
              </a:rPr>
              <a:t>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굴림" pitchFamily="50" charset="-127"/>
              </a:rPr>
              <a:t>Invalid Operation Ex.</a:t>
            </a:r>
          </a:p>
          <a:p>
            <a:pPr lvl="1"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굴림" pitchFamily="50" charset="-127"/>
              </a:rPr>
              <a:t>IEnumerable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굴림" pitchFamily="50" charset="-127"/>
              </a:rPr>
              <a:t>&lt;T&gt;</a:t>
            </a:r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Lab: Linked List</a:t>
            </a:r>
            <a:endParaRPr lang="bg-BG" dirty="0"/>
          </a:p>
        </p:txBody>
      </p:sp>
      <p:sp>
        <p:nvSpPr>
          <p:cNvPr id="20" name="AutoShape 7"/>
          <p:cNvSpPr>
            <a:spLocks noChangeArrowheads="1"/>
          </p:cNvSpPr>
          <p:nvPr/>
        </p:nvSpPr>
        <p:spPr bwMode="auto">
          <a:xfrm>
            <a:off x="5713412" y="1752600"/>
            <a:ext cx="3374821" cy="806157"/>
          </a:xfrm>
          <a:prstGeom prst="wedgeRoundRectCallout">
            <a:avLst>
              <a:gd name="adj1" fmla="val -57563"/>
              <a:gd name="adj2" fmla="val -553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ea typeface="굴림" pitchFamily="50" charset="-127"/>
              </a:rPr>
              <a:t>Same name, without namespace</a:t>
            </a:r>
            <a:endParaRPr lang="en-US" sz="2800" b="1" dirty="0">
              <a:solidFill>
                <a:schemeClr val="tx1"/>
              </a:solidFill>
              <a:latin typeface="Consolas" panose="020B0609020204030204" pitchFamily="49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965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Save the history of browser pages. You will receive one of 3 commands:</a:t>
            </a:r>
          </a:p>
          <a:p>
            <a:pPr lvl="1"/>
            <a:r>
              <a:rPr lang="en-US" dirty="0"/>
              <a:t>URL - opens the given page</a:t>
            </a:r>
          </a:p>
          <a:p>
            <a:pPr lvl="1"/>
            <a:r>
              <a:rPr lang="en-US" dirty="0"/>
              <a:t>back - returns the previous page </a:t>
            </a:r>
          </a:p>
          <a:p>
            <a:pPr lvl="1"/>
            <a:r>
              <a:rPr lang="en-US" dirty="0"/>
              <a:t>exit - stops the program</a:t>
            </a:r>
            <a:endParaRPr lang="bg-BG" dirty="0"/>
          </a:p>
        </p:txBody>
      </p:sp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Undo List</a:t>
            </a:r>
            <a:endParaRPr lang="bg-BG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7466012" y="2074396"/>
            <a:ext cx="3581400" cy="20867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www.softuni.bg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www.judge.softuni.bg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www.kids.softuni.bg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exit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7463673" y="5358428"/>
            <a:ext cx="3581400" cy="7571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www.judge.softuni.bg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www.softuni.bg</a:t>
            </a:r>
          </a:p>
        </p:txBody>
      </p:sp>
      <p:sp>
        <p:nvSpPr>
          <p:cNvPr id="2" name="Arrow: Right 1"/>
          <p:cNvSpPr/>
          <p:nvPr/>
        </p:nvSpPr>
        <p:spPr>
          <a:xfrm rot="5400000">
            <a:off x="8720973" y="4485743"/>
            <a:ext cx="1066800" cy="5480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146754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Undo List</a:t>
            </a:r>
            <a:endParaRPr lang="bg-BG" dirty="0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836612" y="1524000"/>
            <a:ext cx="10515600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(command == "back")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!= 0) 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Pop()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previous = null;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(previous != null) 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stack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.Push(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previous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              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previous = command;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6009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3000"/>
            <a:ext cx="10363200" cy="820600"/>
          </a:xfrm>
        </p:spPr>
        <p:txBody>
          <a:bodyPr/>
          <a:lstStyle/>
          <a:p>
            <a:r>
              <a:rPr lang="en-US" dirty="0"/>
              <a:t>Stacks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Static and Dynamic Implementations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654" y="988943"/>
            <a:ext cx="5703518" cy="395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36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Stack ADT</a:t>
            </a:r>
            <a:endParaRPr lang="bg-BG" dirty="0"/>
          </a:p>
        </p:txBody>
      </p:sp>
      <p:sp>
        <p:nvSpPr>
          <p:cNvPr id="443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LIFO</a:t>
            </a:r>
            <a:r>
              <a:rPr lang="en-US" dirty="0"/>
              <a:t>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en-US" dirty="0"/>
              <a:t>ast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/>
              <a:t>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/>
              <a:t>irst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/>
              <a:t>ut) structure </a:t>
            </a:r>
          </a:p>
          <a:p>
            <a:pPr>
              <a:lnSpc>
                <a:spcPts val="3600"/>
              </a:lnSpc>
            </a:pPr>
            <a:r>
              <a:rPr lang="en-US" dirty="0"/>
              <a:t>Elements inserted (push) at the "top"</a:t>
            </a:r>
          </a:p>
          <a:p>
            <a:pPr>
              <a:lnSpc>
                <a:spcPts val="3600"/>
              </a:lnSpc>
            </a:pPr>
            <a:r>
              <a:rPr lang="en-US" dirty="0"/>
              <a:t>Elements removed (pop) from the "top"</a:t>
            </a:r>
          </a:p>
        </p:txBody>
      </p:sp>
      <p:graphicFrame>
        <p:nvGraphicFramePr>
          <p:cNvPr id="6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1560507"/>
              </p:ext>
            </p:extLst>
          </p:nvPr>
        </p:nvGraphicFramePr>
        <p:xfrm>
          <a:off x="5408612" y="4419600"/>
          <a:ext cx="1828800" cy="1485900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200" b="1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primes()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main()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5712781"/>
              </p:ext>
            </p:extLst>
          </p:nvPr>
        </p:nvGraphicFramePr>
        <p:xfrm>
          <a:off x="4011811" y="3620708"/>
          <a:ext cx="1828800" cy="495300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printf()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8" name="Curved Connector 7"/>
          <p:cNvCxnSpPr/>
          <p:nvPr/>
        </p:nvCxnSpPr>
        <p:spPr>
          <a:xfrm rot="16200000" flipH="1">
            <a:off x="5664921" y="4050199"/>
            <a:ext cx="706582" cy="609600"/>
          </a:xfrm>
          <a:prstGeom prst="curvedConnector3">
            <a:avLst>
              <a:gd name="adj1" fmla="val -11208"/>
            </a:avLst>
          </a:prstGeom>
          <a:ln w="38100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 flipV="1">
            <a:off x="6866928" y="4213832"/>
            <a:ext cx="636390" cy="440825"/>
          </a:xfrm>
          <a:prstGeom prst="curvedConnector3">
            <a:avLst>
              <a:gd name="adj1" fmla="val -10413"/>
            </a:avLst>
          </a:prstGeom>
          <a:ln w="38100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835936" y="5959219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Stack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835936" y="3228063"/>
            <a:ext cx="13716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push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36308" y="3494763"/>
            <a:ext cx="852103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pop</a:t>
            </a:r>
          </a:p>
        </p:txBody>
      </p:sp>
    </p:spTree>
    <p:extLst>
      <p:ext uri="{BB962C8B-B14F-4D97-AF65-F5344CB8AC3E}">
        <p14:creationId xmlns:p14="http://schemas.microsoft.com/office/powerpoint/2010/main" val="272598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Stack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Static (array-based) implementation</a:t>
            </a:r>
          </a:p>
          <a:p>
            <a:pPr lvl="1"/>
            <a:r>
              <a:rPr lang="en-US" dirty="0"/>
              <a:t>Has limited (fixed) capacity</a:t>
            </a:r>
          </a:p>
          <a:p>
            <a:pPr lvl="1"/>
            <a:r>
              <a:rPr lang="en-US" dirty="0"/>
              <a:t>The current index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top</a:t>
            </a:r>
            <a:r>
              <a:rPr lang="en-US" dirty="0"/>
              <a:t>) moves left / right with each pop / push</a:t>
            </a:r>
          </a:p>
          <a:p>
            <a:pPr lvl="1"/>
            <a:r>
              <a:rPr lang="en-US" dirty="0"/>
              <a:t>Usually doubles its size (grows) when the capacity is filled</a:t>
            </a:r>
          </a:p>
        </p:txBody>
      </p:sp>
      <p:sp>
        <p:nvSpPr>
          <p:cNvPr id="30" name="Text Box 26"/>
          <p:cNvSpPr txBox="1">
            <a:spLocks noChangeArrowheads="1"/>
          </p:cNvSpPr>
          <p:nvPr/>
        </p:nvSpPr>
        <p:spPr bwMode="auto">
          <a:xfrm>
            <a:off x="2970212" y="4724569"/>
            <a:ext cx="4572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3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</a:p>
        </p:txBody>
      </p:sp>
      <p:graphicFrame>
        <p:nvGraphicFramePr>
          <p:cNvPr id="31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2511917"/>
              </p:ext>
            </p:extLst>
          </p:nvPr>
        </p:nvGraphicFramePr>
        <p:xfrm>
          <a:off x="3499928" y="4760540"/>
          <a:ext cx="4702632" cy="496824"/>
        </p:xfrm>
        <a:graphic>
          <a:graphicData uri="http://schemas.openxmlformats.org/drawingml/2006/table">
            <a:tbl>
              <a:tblPr/>
              <a:tblGrid>
                <a:gridCol w="587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18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3626372" y="4307524"/>
            <a:ext cx="446147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Consolas" pitchFamily="49" charset="0"/>
                <a:cs typeface="Consolas" pitchFamily="49" charset="0"/>
              </a:rPr>
              <a:t>0   1   2   3   4   5   6   7</a:t>
            </a:r>
          </a:p>
        </p:txBody>
      </p:sp>
      <p:sp>
        <p:nvSpPr>
          <p:cNvPr id="33" name="Line 19"/>
          <p:cNvSpPr>
            <a:spLocks noChangeShapeType="1"/>
          </p:cNvSpPr>
          <p:nvPr/>
        </p:nvSpPr>
        <p:spPr bwMode="auto">
          <a:xfrm flipV="1">
            <a:off x="5561012" y="5318220"/>
            <a:ext cx="0" cy="437104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209238" y="5725180"/>
            <a:ext cx="776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top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81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33" grpId="0" animBg="1"/>
      <p:bldP spid="3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Line 16"/>
          <p:cNvSpPr>
            <a:spLocks noChangeShapeType="1"/>
          </p:cNvSpPr>
          <p:nvPr/>
        </p:nvSpPr>
        <p:spPr bwMode="auto">
          <a:xfrm flipV="1">
            <a:off x="3840340" y="4495795"/>
            <a:ext cx="766211" cy="685801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33" name="Line 16"/>
          <p:cNvSpPr>
            <a:spLocks noChangeShapeType="1"/>
          </p:cNvSpPr>
          <p:nvPr/>
        </p:nvSpPr>
        <p:spPr bwMode="auto">
          <a:xfrm flipV="1">
            <a:off x="5579724" y="4495795"/>
            <a:ext cx="767807" cy="685802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35" name="Line 16"/>
          <p:cNvSpPr>
            <a:spLocks noChangeShapeType="1"/>
          </p:cNvSpPr>
          <p:nvPr/>
        </p:nvSpPr>
        <p:spPr bwMode="auto">
          <a:xfrm flipV="1">
            <a:off x="7338132" y="4495799"/>
            <a:ext cx="767809" cy="685799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67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Stack</a:t>
            </a:r>
          </a:p>
        </p:txBody>
      </p:sp>
      <p:sp>
        <p:nvSpPr>
          <p:cNvPr id="67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 (linked / pointer-based) implementation</a:t>
            </a:r>
          </a:p>
          <a:p>
            <a:pPr lvl="1"/>
            <a:r>
              <a:rPr lang="en-US" dirty="0"/>
              <a:t>Each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node</a:t>
            </a:r>
            <a:r>
              <a:rPr lang="en-US" dirty="0"/>
              <a:t> has 2 fields: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value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next</a:t>
            </a:r>
          </a:p>
          <a:p>
            <a:pPr lvl="1"/>
            <a:r>
              <a:rPr lang="en-US" dirty="0">
                <a:cs typeface="Times New Roman" pitchFamily="18" charset="0"/>
              </a:rPr>
              <a:t>Special pointer keeps the top element</a:t>
            </a:r>
            <a:endParaRPr lang="en-US" dirty="0"/>
          </a:p>
        </p:txBody>
      </p:sp>
      <p:sp>
        <p:nvSpPr>
          <p:cNvPr id="27" name="Line 19"/>
          <p:cNvSpPr>
            <a:spLocks noChangeShapeType="1"/>
          </p:cNvSpPr>
          <p:nvPr/>
        </p:nvSpPr>
        <p:spPr bwMode="auto">
          <a:xfrm>
            <a:off x="3354237" y="3743980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graphicFrame>
        <p:nvGraphicFramePr>
          <p:cNvPr id="28" name="Group 134"/>
          <p:cNvGraphicFramePr>
            <a:graphicFrameLocks/>
          </p:cNvGraphicFramePr>
          <p:nvPr/>
        </p:nvGraphicFramePr>
        <p:xfrm>
          <a:off x="2848142" y="4233004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9" name="Group 134"/>
          <p:cNvGraphicFramePr>
            <a:graphicFrameLocks/>
          </p:cNvGraphicFramePr>
          <p:nvPr/>
        </p:nvGraphicFramePr>
        <p:xfrm>
          <a:off x="4600742" y="4233004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Rectangle 29"/>
          <p:cNvSpPr/>
          <p:nvPr/>
        </p:nvSpPr>
        <p:spPr>
          <a:xfrm>
            <a:off x="2973238" y="3220760"/>
            <a:ext cx="776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top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32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5105648"/>
              </p:ext>
            </p:extLst>
          </p:nvPr>
        </p:nvGraphicFramePr>
        <p:xfrm>
          <a:off x="6347533" y="4233004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4" name="Group 134"/>
          <p:cNvGraphicFramePr>
            <a:graphicFrameLocks/>
          </p:cNvGraphicFramePr>
          <p:nvPr/>
        </p:nvGraphicFramePr>
        <p:xfrm>
          <a:off x="8105942" y="4233004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6" name="Rectangle 35"/>
          <p:cNvSpPr/>
          <p:nvPr/>
        </p:nvSpPr>
        <p:spPr>
          <a:xfrm>
            <a:off x="8128878" y="5837388"/>
            <a:ext cx="973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7" name="Line 20"/>
          <p:cNvSpPr>
            <a:spLocks noChangeShapeType="1"/>
          </p:cNvSpPr>
          <p:nvPr/>
        </p:nvSpPr>
        <p:spPr bwMode="auto">
          <a:xfrm>
            <a:off x="8622085" y="5303988"/>
            <a:ext cx="0" cy="5334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72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5" grpId="0" animBg="1"/>
      <p:bldP spid="27" grpId="0" animBg="1"/>
      <p:bldP spid="30" grpId="0"/>
      <p:bldP spid="36" grpId="0"/>
      <p:bldP spid="3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162" name="Rectangle 2"/>
          <p:cNvSpPr>
            <a:spLocks noGrp="1" noChangeArrowheads="1"/>
          </p:cNvSpPr>
          <p:nvPr>
            <p:ph type="title"/>
          </p:nvPr>
        </p:nvSpPr>
        <p:spPr>
          <a:xfrm>
            <a:off x="554884" y="4822208"/>
            <a:ext cx="11025928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Stack&lt;T&gt;</a:t>
            </a:r>
            <a:r>
              <a:rPr lang="bg-BG" dirty="0"/>
              <a:t> </a:t>
            </a:r>
            <a:r>
              <a:rPr lang="en-US" dirty="0"/>
              <a:t>Class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54884" y="5678768"/>
            <a:ext cx="11025928" cy="719034"/>
          </a:xfrm>
        </p:spPr>
        <p:txBody>
          <a:bodyPr/>
          <a:lstStyle/>
          <a:p>
            <a:r>
              <a:rPr lang="en-US" dirty="0"/>
              <a:t>The Standard Stack Implementation in .NET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357" y="1219200"/>
            <a:ext cx="3294981" cy="313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79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Implemented using an array</a:t>
            </a:r>
          </a:p>
          <a:p>
            <a:pPr lvl="1"/>
            <a:r>
              <a:rPr lang="en-US" dirty="0"/>
              <a:t>Elements are of the same type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/>
              <a:t> can be any type, e.g.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Stack&lt;int&gt;</a:t>
            </a:r>
            <a:r>
              <a:rPr lang="en-US" dirty="0"/>
              <a:t> 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Stack&lt;Customer&gt;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/>
              <a:t>Size is dynamically increased as needed (auto-grow)</a:t>
            </a:r>
          </a:p>
        </p:txBody>
      </p:sp>
      <p:sp>
        <p:nvSpPr>
          <p:cNvPr id="56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Stack&lt;T&gt; Class in .NET Framework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7717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Push(T)</a:t>
            </a:r>
            <a:r>
              <a:rPr lang="en-US" dirty="0"/>
              <a:t> – inserts elements to the stack</a:t>
            </a:r>
          </a:p>
          <a:p>
            <a:endParaRPr lang="en-US" dirty="0"/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Pop()</a:t>
            </a:r>
            <a:r>
              <a:rPr lang="en-US" dirty="0"/>
              <a:t> – removes and returns the top element from the stack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Peek()</a:t>
            </a:r>
            <a:r>
              <a:rPr lang="en-US" dirty="0"/>
              <a:t> – returns the top element without removing it</a:t>
            </a:r>
          </a:p>
          <a:p>
            <a:endParaRPr lang="en-US" dirty="0"/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dirty="0"/>
              <a:t> – returns the number of elements in the stack</a:t>
            </a:r>
          </a:p>
          <a:p>
            <a:endParaRPr lang="en-US" dirty="0"/>
          </a:p>
        </p:txBody>
      </p:sp>
      <p:sp>
        <p:nvSpPr>
          <p:cNvPr id="56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Stack&lt;T&gt; Basic Functionality</a:t>
            </a:r>
            <a:endParaRPr lang="bg-BG" dirty="0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608013" y="1905000"/>
            <a:ext cx="10972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Push(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608012" y="3309068"/>
            <a:ext cx="10972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 = 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Pop()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08012" y="4724400"/>
            <a:ext cx="10972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 = 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Peek()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8012" y="6052268"/>
            <a:ext cx="10972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elementCount = 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909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321" y="1676400"/>
            <a:ext cx="3663951" cy="4724400"/>
          </a:xfrm>
          <a:prstGeom prst="rect">
            <a:avLst/>
          </a:prstGeom>
        </p:spPr>
      </p:pic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/>
              <a:t>Linked List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dirty="0"/>
              <a:t>Nodes</a:t>
            </a:r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/>
              <a:t>Stacks</a:t>
            </a:r>
          </a:p>
          <a:p>
            <a:pPr marL="723900" lvl="1" indent="-376238">
              <a:lnSpc>
                <a:spcPct val="100000"/>
              </a:lnSpc>
            </a:pPr>
            <a:r>
              <a:rPr lang="en-US" dirty="0"/>
              <a:t>Static and Linked Implementation</a:t>
            </a:r>
          </a:p>
          <a:p>
            <a:pPr marL="723900" lvl="1" indent="-376238"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Stack&lt;T&gt;</a:t>
            </a:r>
            <a:r>
              <a:rPr lang="en-US" dirty="0"/>
              <a:t> Class in .NET Framework</a:t>
            </a:r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/>
              <a:t>Queues</a:t>
            </a:r>
          </a:p>
          <a:p>
            <a:pPr marL="723900" lvl="1" indent="-376238">
              <a:lnSpc>
                <a:spcPct val="100000"/>
              </a:lnSpc>
            </a:pPr>
            <a:r>
              <a:rPr lang="en-US" dirty="0"/>
              <a:t>Circular and Linked Implementation</a:t>
            </a:r>
          </a:p>
          <a:p>
            <a:pPr marL="723900" lvl="1" indent="-376238"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Queue&lt;T&gt;</a:t>
            </a:r>
            <a:r>
              <a:rPr lang="en-US" dirty="0"/>
              <a:t> Class in .NET Framework</a:t>
            </a:r>
          </a:p>
          <a:p>
            <a:pPr marL="790576" lvl="1" indent="-442913">
              <a:lnSpc>
                <a:spcPct val="100000"/>
              </a:lnSpc>
            </a:pP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29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Clear()</a:t>
            </a:r>
            <a:r>
              <a:rPr lang="en-US" dirty="0"/>
              <a:t> – removes all elements</a:t>
            </a:r>
          </a:p>
          <a:p>
            <a:endParaRPr lang="bg-BG" dirty="0"/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Contains(T)</a:t>
            </a:r>
            <a:r>
              <a:rPr lang="en-US" dirty="0"/>
              <a:t> – checks whether given element is in the stack</a:t>
            </a:r>
          </a:p>
          <a:p>
            <a:endParaRPr lang="en-US" dirty="0"/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ToArray()</a:t>
            </a:r>
            <a:r>
              <a:rPr lang="en-US" dirty="0"/>
              <a:t> – converts the stack to an array</a:t>
            </a:r>
          </a:p>
          <a:p>
            <a:endParaRPr lang="en-US" dirty="0"/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TrimExcess()</a:t>
            </a:r>
            <a:r>
              <a:rPr lang="en-US" dirty="0"/>
              <a:t> – trim the capacity to the actual space needed</a:t>
            </a:r>
            <a:endParaRPr lang="bg-BG" dirty="0"/>
          </a:p>
        </p:txBody>
      </p:sp>
      <p:sp>
        <p:nvSpPr>
          <p:cNvPr id="570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Stack&lt;T&gt; Basic Functionality (2)</a:t>
            </a:r>
            <a:endParaRPr lang="bg-BG" dirty="0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608013" y="1905000"/>
            <a:ext cx="10972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Clear()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608012" y="3309068"/>
            <a:ext cx="10972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isFound = 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Contains(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08012" y="4680668"/>
            <a:ext cx="10972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arr = 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ToArray()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8012" y="6052268"/>
            <a:ext cx="10972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TrimExcess()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5365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Stack&lt;T&gt;</a:t>
            </a:r>
            <a:r>
              <a:rPr lang="en-US" dirty="0"/>
              <a:t> – Example</a:t>
            </a:r>
            <a:endParaRPr lang="bg-BG" dirty="0"/>
          </a:p>
        </p:txBody>
      </p:sp>
      <p:sp>
        <p:nvSpPr>
          <p:cNvPr id="622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Using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Push()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Pop()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Peek()</a:t>
            </a:r>
            <a:r>
              <a:rPr lang="en-US" sz="3200" dirty="0"/>
              <a:t> methods</a:t>
            </a:r>
            <a:endParaRPr lang="bg-BG" sz="3200" dirty="0"/>
          </a:p>
        </p:txBody>
      </p:sp>
      <p:sp>
        <p:nvSpPr>
          <p:cNvPr id="622598" name="Rectangle 6"/>
          <p:cNvSpPr>
            <a:spLocks noChangeArrowheads="1"/>
          </p:cNvSpPr>
          <p:nvPr/>
        </p:nvSpPr>
        <p:spPr bwMode="auto">
          <a:xfrm>
            <a:off x="836614" y="1828800"/>
            <a:ext cx="10515598" cy="45674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Stack&lt;string&gt; stack = new Stack&lt;string&gt;();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Push(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"1. Ivan"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Push(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"2. Nikolay"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Push(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"3. Maria"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Console.WriteLine("Top = {0}", 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Peek()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(stack.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&gt; 0)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personName = 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Pop()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Console.WriteLine(personName);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3738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9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9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We are given an arithmetical expression with brackets (with nesting)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Goal: extract all sub-expressions in brackets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9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Matching Brackets</a:t>
            </a:r>
            <a:endParaRPr lang="bg-BG" dirty="0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2894013" y="3080468"/>
            <a:ext cx="6400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+ (2 - (2 + 3) * 4 / (3 + 1)) * 5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3427413" y="4665106"/>
            <a:ext cx="5334000" cy="10895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 + 3)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 + 1)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(2 - (2 + 3) * 4 / (3 + 1))</a:t>
            </a:r>
          </a:p>
        </p:txBody>
      </p:sp>
      <p:sp>
        <p:nvSpPr>
          <p:cNvPr id="6" name="Arrow: Right 5"/>
          <p:cNvSpPr/>
          <p:nvPr/>
        </p:nvSpPr>
        <p:spPr>
          <a:xfrm rot="5400000">
            <a:off x="5672024" y="3845034"/>
            <a:ext cx="841600" cy="5480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388936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Matching Brackets</a:t>
            </a:r>
            <a:endParaRPr lang="bg-BG" dirty="0"/>
          </a:p>
        </p:txBody>
      </p:sp>
      <p:sp>
        <p:nvSpPr>
          <p:cNvPr id="697349" name="Rectangle 5"/>
          <p:cNvSpPr>
            <a:spLocks noChangeArrowheads="1"/>
          </p:cNvSpPr>
          <p:nvPr/>
        </p:nvSpPr>
        <p:spPr bwMode="auto">
          <a:xfrm>
            <a:off x="684212" y="1371600"/>
            <a:ext cx="10820402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index = 0; index &lt; expression.Length; index++)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char ch = expression[index];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(ch == '(')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Push(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else if (ch == ')')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startIndex = 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Pop()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length = index - startIndex + 1;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 contents = expression.Substring(startIndex, length);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Console.WriteLine(contents);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283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3000"/>
            <a:ext cx="10363200" cy="820600"/>
          </a:xfrm>
        </p:spPr>
        <p:txBody>
          <a:bodyPr/>
          <a:lstStyle/>
          <a:p>
            <a:r>
              <a:rPr lang="en-US" dirty="0"/>
              <a:t>Queues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Static and Dynamic Implementations</a:t>
            </a:r>
            <a:endParaRPr lang="bg-BG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2" y="1371600"/>
            <a:ext cx="3149982" cy="351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592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FIFO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/>
              <a:t>irst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/>
              <a:t>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/>
              <a:t>irst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/>
              <a:t>ut) structure</a:t>
            </a:r>
          </a:p>
          <a:p>
            <a:r>
              <a:rPr lang="en-US" dirty="0"/>
              <a:t>Elements inserted at the tail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enqueue</a:t>
            </a:r>
            <a:r>
              <a:rPr lang="en-US" dirty="0"/>
              <a:t>)</a:t>
            </a:r>
          </a:p>
          <a:p>
            <a:r>
              <a:rPr lang="en-US" dirty="0"/>
              <a:t>Elements removed from the head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dequeue</a:t>
            </a:r>
            <a:r>
              <a:rPr lang="en-US" dirty="0"/>
              <a:t>)</a:t>
            </a:r>
          </a:p>
        </p:txBody>
      </p:sp>
      <p:sp>
        <p:nvSpPr>
          <p:cNvPr id="630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Queue ADT</a:t>
            </a:r>
            <a:endParaRPr lang="bg-BG"/>
          </a:p>
        </p:txBody>
      </p:sp>
      <p:graphicFrame>
        <p:nvGraphicFramePr>
          <p:cNvPr id="5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8717408"/>
              </p:ext>
            </p:extLst>
          </p:nvPr>
        </p:nvGraphicFramePr>
        <p:xfrm>
          <a:off x="5408612" y="4419600"/>
          <a:ext cx="1828800" cy="1485900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200" b="1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Client 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Client 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7598069"/>
              </p:ext>
            </p:extLst>
          </p:nvPr>
        </p:nvGraphicFramePr>
        <p:xfrm>
          <a:off x="4011811" y="3620708"/>
          <a:ext cx="1828800" cy="495300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Client 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7" name="Curved Connector 7"/>
          <p:cNvCxnSpPr/>
          <p:nvPr/>
        </p:nvCxnSpPr>
        <p:spPr>
          <a:xfrm rot="16200000" flipH="1">
            <a:off x="5664921" y="4050199"/>
            <a:ext cx="706582" cy="609600"/>
          </a:xfrm>
          <a:prstGeom prst="curvedConnector3">
            <a:avLst>
              <a:gd name="adj1" fmla="val -11208"/>
            </a:avLst>
          </a:prstGeom>
          <a:ln w="38100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8"/>
          <p:cNvCxnSpPr>
            <a:cxnSpLocks/>
            <a:stCxn id="5" idx="2"/>
          </p:cNvCxnSpPr>
          <p:nvPr/>
        </p:nvCxnSpPr>
        <p:spPr>
          <a:xfrm rot="5400000">
            <a:off x="5358011" y="5454749"/>
            <a:ext cx="514250" cy="1415752"/>
          </a:xfrm>
          <a:prstGeom prst="curvedConnector2">
            <a:avLst/>
          </a:prstGeom>
          <a:ln w="38100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542212" y="4900940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Queue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35936" y="3228063"/>
            <a:ext cx="1553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enqueue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11811" y="5815867"/>
            <a:ext cx="1582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dequeue</a:t>
            </a:r>
          </a:p>
        </p:txBody>
      </p:sp>
    </p:spTree>
    <p:extLst>
      <p:ext uri="{BB962C8B-B14F-4D97-AF65-F5344CB8AC3E}">
        <p14:creationId xmlns:p14="http://schemas.microsoft.com/office/powerpoint/2010/main" val="203562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16"/>
          <p:cNvSpPr>
            <a:spLocks noChangeShapeType="1"/>
          </p:cNvSpPr>
          <p:nvPr/>
        </p:nvSpPr>
        <p:spPr bwMode="auto">
          <a:xfrm flipV="1">
            <a:off x="3840340" y="4495800"/>
            <a:ext cx="742399" cy="640456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35" name="Line 16"/>
          <p:cNvSpPr>
            <a:spLocks noChangeShapeType="1"/>
          </p:cNvSpPr>
          <p:nvPr/>
        </p:nvSpPr>
        <p:spPr bwMode="auto">
          <a:xfrm flipV="1">
            <a:off x="5579725" y="4495798"/>
            <a:ext cx="749806" cy="64045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37" name="Line 16"/>
          <p:cNvSpPr>
            <a:spLocks noChangeShapeType="1"/>
          </p:cNvSpPr>
          <p:nvPr/>
        </p:nvSpPr>
        <p:spPr bwMode="auto">
          <a:xfrm flipV="1">
            <a:off x="7338132" y="4495798"/>
            <a:ext cx="756191" cy="640456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67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Queue</a:t>
            </a:r>
          </a:p>
        </p:txBody>
      </p:sp>
      <p:sp>
        <p:nvSpPr>
          <p:cNvPr id="67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cs typeface="Times New Roman" pitchFamily="18" charset="0"/>
              </a:rPr>
              <a:t>Dynamic (pointer-based) implementation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cs typeface="Times New Roman" pitchFamily="18" charset="0"/>
              </a:rPr>
              <a:t>Each node has 2 fields: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value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Times New Roman" pitchFamily="18" charset="0"/>
              </a:rPr>
              <a:t> </a:t>
            </a:r>
            <a:r>
              <a:rPr lang="en-US" dirty="0">
                <a:cs typeface="Times New Roman" pitchFamily="18" charset="0"/>
              </a:rPr>
              <a:t>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next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cs typeface="Times New Roman" pitchFamily="18" charset="0"/>
              </a:rPr>
              <a:t>Dynamically create and delete objects</a:t>
            </a:r>
          </a:p>
        </p:txBody>
      </p:sp>
      <p:sp>
        <p:nvSpPr>
          <p:cNvPr id="29" name="Line 19"/>
          <p:cNvSpPr>
            <a:spLocks noChangeShapeType="1"/>
          </p:cNvSpPr>
          <p:nvPr/>
        </p:nvSpPr>
        <p:spPr bwMode="auto">
          <a:xfrm>
            <a:off x="3354237" y="3784172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graphicFrame>
        <p:nvGraphicFramePr>
          <p:cNvPr id="30" name="Group 134"/>
          <p:cNvGraphicFramePr>
            <a:graphicFrameLocks/>
          </p:cNvGraphicFramePr>
          <p:nvPr/>
        </p:nvGraphicFramePr>
        <p:xfrm>
          <a:off x="2848142" y="4273196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1" name="Group 134"/>
          <p:cNvGraphicFramePr>
            <a:graphicFrameLocks/>
          </p:cNvGraphicFramePr>
          <p:nvPr/>
        </p:nvGraphicFramePr>
        <p:xfrm>
          <a:off x="4600742" y="4273196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" name="Rectangle 31"/>
          <p:cNvSpPr/>
          <p:nvPr/>
        </p:nvSpPr>
        <p:spPr>
          <a:xfrm>
            <a:off x="2863869" y="3260952"/>
            <a:ext cx="973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34" name="Group 134"/>
          <p:cNvGraphicFramePr>
            <a:graphicFrameLocks/>
          </p:cNvGraphicFramePr>
          <p:nvPr/>
        </p:nvGraphicFramePr>
        <p:xfrm>
          <a:off x="6347533" y="4273196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6" name="Group 134"/>
          <p:cNvGraphicFramePr>
            <a:graphicFrameLocks/>
          </p:cNvGraphicFramePr>
          <p:nvPr/>
        </p:nvGraphicFramePr>
        <p:xfrm>
          <a:off x="8105942" y="4273196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" name="Rectangle 37"/>
          <p:cNvSpPr/>
          <p:nvPr/>
        </p:nvSpPr>
        <p:spPr>
          <a:xfrm>
            <a:off x="8128878" y="5877580"/>
            <a:ext cx="973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9" name="Line 20"/>
          <p:cNvSpPr>
            <a:spLocks noChangeShapeType="1"/>
          </p:cNvSpPr>
          <p:nvPr/>
        </p:nvSpPr>
        <p:spPr bwMode="auto">
          <a:xfrm>
            <a:off x="8622085" y="5344180"/>
            <a:ext cx="0" cy="5334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40" name="Line 19"/>
          <p:cNvSpPr>
            <a:spLocks noChangeShapeType="1"/>
          </p:cNvSpPr>
          <p:nvPr/>
        </p:nvSpPr>
        <p:spPr bwMode="auto">
          <a:xfrm>
            <a:off x="8603334" y="3784040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8123014" y="3260820"/>
            <a:ext cx="973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tail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64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 animBg="1"/>
      <p:bldP spid="37" grpId="0" animBg="1"/>
      <p:bldP spid="29" grpId="0" animBg="1"/>
      <p:bldP spid="32" grpId="0"/>
      <p:bldP spid="38" grpId="0"/>
      <p:bldP spid="39" grpId="0" animBg="1"/>
      <p:bldP spid="40" grpId="0" animBg="1"/>
      <p:bldP spid="4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(Circular) Queue</a:t>
            </a:r>
            <a:endParaRPr lang="bg-BG" dirty="0"/>
          </a:p>
        </p:txBody>
      </p:sp>
      <p:sp>
        <p:nvSpPr>
          <p:cNvPr id="74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Static (array-based) implementation</a:t>
            </a:r>
          </a:p>
          <a:p>
            <a:pPr lvl="1"/>
            <a:r>
              <a:rPr lang="en-US" dirty="0">
                <a:cs typeface="Times New Roman" pitchFamily="18" charset="0"/>
              </a:rPr>
              <a:t>Implemented as a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Times New Roman" pitchFamily="18" charset="0"/>
              </a:rPr>
              <a:t>circular array</a:t>
            </a:r>
            <a:r>
              <a:rPr lang="en-US" dirty="0">
                <a:cs typeface="Times New Roman" pitchFamily="18" charset="0"/>
              </a:rPr>
              <a:t>"</a:t>
            </a:r>
          </a:p>
          <a:p>
            <a:pPr lvl="1"/>
            <a:r>
              <a:rPr lang="en-US" dirty="0">
                <a:cs typeface="Times New Roman" pitchFamily="18" charset="0"/>
              </a:rPr>
              <a:t>Has limited (fixed) capacity (doubled when filled)</a:t>
            </a:r>
          </a:p>
          <a:p>
            <a:pPr lvl="1"/>
            <a:r>
              <a:rPr lang="en-US" dirty="0"/>
              <a:t>Has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head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tail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indices, pointing to the head and the tail of the circular queue</a:t>
            </a:r>
            <a:endParaRPr lang="en-US" sz="2800" dirty="0">
              <a:cs typeface="Times New Roman" pitchFamily="18" charset="0"/>
            </a:endParaRPr>
          </a:p>
        </p:txBody>
      </p:sp>
      <p:sp>
        <p:nvSpPr>
          <p:cNvPr id="31" name="Text Box 26"/>
          <p:cNvSpPr txBox="1">
            <a:spLocks noChangeArrowheads="1"/>
          </p:cNvSpPr>
          <p:nvPr/>
        </p:nvSpPr>
        <p:spPr bwMode="auto">
          <a:xfrm>
            <a:off x="3071864" y="4866921"/>
            <a:ext cx="4572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3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</a:t>
            </a:r>
          </a:p>
        </p:txBody>
      </p:sp>
      <p:graphicFrame>
        <p:nvGraphicFramePr>
          <p:cNvPr id="32" name="Group 134"/>
          <p:cNvGraphicFramePr>
            <a:graphicFrameLocks/>
          </p:cNvGraphicFramePr>
          <p:nvPr/>
        </p:nvGraphicFramePr>
        <p:xfrm>
          <a:off x="3601580" y="4902892"/>
          <a:ext cx="4702632" cy="496824"/>
        </p:xfrm>
        <a:graphic>
          <a:graphicData uri="http://schemas.openxmlformats.org/drawingml/2006/table">
            <a:tbl>
              <a:tblPr/>
              <a:tblGrid>
                <a:gridCol w="587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3728024" y="4449876"/>
            <a:ext cx="446147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latin typeface="Consolas" pitchFamily="49" charset="0"/>
                <a:cs typeface="Consolas" pitchFamily="49" charset="0"/>
              </a:rPr>
              <a:t>0   1   2   3   4   5   6   7</a:t>
            </a:r>
          </a:p>
        </p:txBody>
      </p:sp>
      <p:sp>
        <p:nvSpPr>
          <p:cNvPr id="34" name="Line 19"/>
          <p:cNvSpPr>
            <a:spLocks noChangeShapeType="1"/>
          </p:cNvSpPr>
          <p:nvPr/>
        </p:nvSpPr>
        <p:spPr bwMode="auto">
          <a:xfrm flipV="1">
            <a:off x="5053983" y="5470620"/>
            <a:ext cx="0" cy="437104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565721" y="5877580"/>
            <a:ext cx="973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6" name="Line 19"/>
          <p:cNvSpPr>
            <a:spLocks noChangeShapeType="1"/>
          </p:cNvSpPr>
          <p:nvPr/>
        </p:nvSpPr>
        <p:spPr bwMode="auto">
          <a:xfrm flipV="1">
            <a:off x="6822980" y="5460572"/>
            <a:ext cx="0" cy="437104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338925" y="5877580"/>
            <a:ext cx="973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tail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910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34" grpId="0" animBg="1"/>
      <p:bldP spid="35" grpId="0"/>
      <p:bldP spid="36" grpId="0" animBg="1"/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340" y="4495800"/>
            <a:ext cx="8938472" cy="820600"/>
          </a:xfrm>
        </p:spPr>
        <p:txBody>
          <a:bodyPr/>
          <a:lstStyle/>
          <a:p>
            <a:r>
              <a:rPr lang="en-US" dirty="0"/>
              <a:t>Lab Exercise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9340" y="5453634"/>
            <a:ext cx="8938472" cy="719034"/>
          </a:xfrm>
        </p:spPr>
        <p:txBody>
          <a:bodyPr/>
          <a:lstStyle/>
          <a:p>
            <a:r>
              <a:rPr lang="en-US" dirty="0"/>
              <a:t>Implement a Circular Queue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12" y="1676400"/>
            <a:ext cx="5332120" cy="2100834"/>
          </a:xfrm>
          <a:prstGeom prst="roundRect">
            <a:avLst>
              <a:gd name="adj" fmla="val 1943"/>
            </a:avLst>
          </a:prstGeom>
          <a:scene3d>
            <a:camera prst="perspectiveHeroicExtremeRightFacing">
              <a:rot lat="21152111" lon="20069804" rev="256823"/>
            </a:camera>
            <a:lightRig rig="threePt" dir="t"/>
          </a:scene3d>
        </p:spPr>
      </p:pic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5637212" y="1676400"/>
            <a:ext cx="5562600" cy="2100834"/>
          </a:xfrm>
          <a:prstGeom prst="roundRect">
            <a:avLst>
              <a:gd name="adj" fmla="val 2002"/>
            </a:avLst>
          </a:prstGeom>
          <a:scene3d>
            <a:camera prst="perspectiveHeroicExtremeLeftFacing">
              <a:rot lat="21152113" lon="1530194" rev="21343165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9729943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783484" y="4953000"/>
            <a:ext cx="10568728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The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Queue&lt;T&gt;</a:t>
            </a:r>
            <a:r>
              <a:rPr lang="en-US" dirty="0"/>
              <a:t> Class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83484" y="5754968"/>
            <a:ext cx="10568728" cy="69287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Standard Queue Implementation in .NET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357" y="1219200"/>
            <a:ext cx="3294981" cy="313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602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#DsAlgo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Queue&lt;T&gt;</a:t>
            </a:r>
            <a:r>
              <a:rPr lang="en-US" dirty="0"/>
              <a:t> implements the queue data structure using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circular resizable array</a:t>
            </a:r>
          </a:p>
          <a:p>
            <a:pPr lvl="1"/>
            <a:r>
              <a:rPr lang="en-US" dirty="0"/>
              <a:t>Elements are of the same type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/>
              <a:t> can be any type, e.g. 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Queue&lt;int&gt;</a:t>
            </a:r>
            <a:r>
              <a:rPr lang="en-US" dirty="0"/>
              <a:t> 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Queue&lt;DateTime&gt;</a:t>
            </a:r>
            <a:endParaRPr lang="en-US" dirty="0"/>
          </a:p>
          <a:p>
            <a:pPr lvl="1"/>
            <a:r>
              <a:rPr lang="en-US" dirty="0"/>
              <a:t>Size is dynamically increased as needed</a:t>
            </a:r>
          </a:p>
        </p:txBody>
      </p:sp>
      <p:sp>
        <p:nvSpPr>
          <p:cNvPr id="634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Queue&lt;T&gt; Class in .NET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0293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Enqueue(T)</a:t>
            </a:r>
            <a:r>
              <a:rPr lang="en-US" dirty="0"/>
              <a:t> – appends an element to the end of the queue</a:t>
            </a:r>
          </a:p>
          <a:p>
            <a:endParaRPr lang="en-US" dirty="0"/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Dequeue()</a:t>
            </a:r>
            <a:r>
              <a:rPr lang="en-US" dirty="0"/>
              <a:t> – removes and returns the head element</a:t>
            </a:r>
          </a:p>
          <a:p>
            <a:endParaRPr lang="en-US" dirty="0"/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Peek()</a:t>
            </a:r>
            <a:r>
              <a:rPr lang="en-US" dirty="0"/>
              <a:t> – returns the head element without removing it</a:t>
            </a:r>
          </a:p>
          <a:p>
            <a:endParaRPr lang="en-US" dirty="0"/>
          </a:p>
          <a:p>
            <a:r>
              <a:rPr lang="en-US" dirty="0"/>
              <a:t>Other methods similar to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Stack&lt;T&gt;</a:t>
            </a:r>
            <a:r>
              <a:rPr lang="en-US" dirty="0"/>
              <a:t> methods e.g.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ToArray()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Contains()</a:t>
            </a:r>
            <a:r>
              <a:rPr lang="en-US" dirty="0"/>
              <a:t>, etc.…</a:t>
            </a:r>
            <a:endParaRPr lang="bg-BG" dirty="0"/>
          </a:p>
          <a:p>
            <a:endParaRPr lang="en-US" dirty="0"/>
          </a:p>
        </p:txBody>
      </p:sp>
      <p:sp>
        <p:nvSpPr>
          <p:cNvPr id="634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Queue&lt;T&gt; Basic Functionality</a:t>
            </a:r>
            <a:endParaRPr lang="bg-BG" dirty="0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608013" y="1905000"/>
            <a:ext cx="10972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queue.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Enqueue(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608012" y="3309068"/>
            <a:ext cx="10972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 = queue.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Dequeue()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08012" y="4724400"/>
            <a:ext cx="10972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 = queue.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Peek()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5025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/>
              <a:t>Using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Enqueue()</a:t>
            </a:r>
            <a:r>
              <a:rPr lang="en-US" noProof="1"/>
              <a:t> 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Dequeue()</a:t>
            </a:r>
            <a:r>
              <a:rPr lang="en-US" noProof="1"/>
              <a:t> methods</a:t>
            </a:r>
          </a:p>
        </p:txBody>
      </p:sp>
      <p:sp>
        <p:nvSpPr>
          <p:cNvPr id="638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Queue&lt;T&gt; –</a:t>
            </a:r>
            <a:r>
              <a:rPr lang="bg-BG"/>
              <a:t> </a:t>
            </a:r>
            <a:r>
              <a:rPr lang="en-US" noProof="1"/>
              <a:t>Example</a:t>
            </a:r>
          </a:p>
        </p:txBody>
      </p:sp>
      <p:sp>
        <p:nvSpPr>
          <p:cNvPr id="638981" name="Rectangle 5"/>
          <p:cNvSpPr>
            <a:spLocks noChangeArrowheads="1"/>
          </p:cNvSpPr>
          <p:nvPr/>
        </p:nvSpPr>
        <p:spPr bwMode="auto">
          <a:xfrm>
            <a:off x="1292226" y="1984206"/>
            <a:ext cx="9602786" cy="44165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Queue&lt;string&gt; queue = new Queue&lt;string&gt;();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queue.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Enqueue(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"Message One"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queue.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Enqueue(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"Message Two"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queue.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Enqueue(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"Message Three"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(queue.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&gt;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message = queue.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Dequeue()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Console.WriteLine(message);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bg-BG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8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8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8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given the following sequence:</a:t>
            </a:r>
          </a:p>
          <a:p>
            <a:pPr lvl="1"/>
            <a:endParaRPr lang="en-US" dirty="0"/>
          </a:p>
          <a:p>
            <a:pPr marL="531813" lvl="1" indent="0">
              <a:buNone/>
            </a:pPr>
            <a:r>
              <a:rPr lang="en-US" dirty="0"/>
              <a:t>S = N, N+1, 2*N, N+2, 2*(N+1), 2*N+1, 4*N, …</a:t>
            </a:r>
          </a:p>
          <a:p>
            <a:pPr lvl="1"/>
            <a:endParaRPr lang="en-US" dirty="0"/>
          </a:p>
          <a:p>
            <a:r>
              <a:rPr lang="en-US" dirty="0"/>
              <a:t>Find the first index (starting from 1) of given number P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 = 3, 4, 6, 5, 8, 7, 12, 6, 10, 9, 16, 8, 14, …</a:t>
            </a:r>
          </a:p>
        </p:txBody>
      </p:sp>
      <p:sp>
        <p:nvSpPr>
          <p:cNvPr id="640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Sequence N, N+1, 2*N</a:t>
            </a:r>
            <a:endParaRPr lang="bg-BG" dirty="0"/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5828112" y="5257800"/>
            <a:ext cx="613046" cy="5578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40005" name="Freeform 5"/>
          <p:cNvSpPr>
            <a:spLocks/>
          </p:cNvSpPr>
          <p:nvPr/>
        </p:nvSpPr>
        <p:spPr bwMode="auto">
          <a:xfrm>
            <a:off x="1549708" y="2314753"/>
            <a:ext cx="513304" cy="257175"/>
          </a:xfrm>
          <a:custGeom>
            <a:avLst/>
            <a:gdLst/>
            <a:ahLst/>
            <a:cxnLst>
              <a:cxn ang="0">
                <a:pos x="0" y="120"/>
              </a:cxn>
              <a:cxn ang="0">
                <a:pos x="67" y="39"/>
              </a:cxn>
              <a:cxn ang="0">
                <a:pos x="185" y="1"/>
              </a:cxn>
              <a:cxn ang="0">
                <a:pos x="316" y="47"/>
              </a:cxn>
              <a:cxn ang="0">
                <a:pos x="395" y="139"/>
              </a:cxn>
            </a:cxnLst>
            <a:rect l="0" t="0" r="r" b="b"/>
            <a:pathLst>
              <a:path w="395" h="139">
                <a:moveTo>
                  <a:pt x="0" y="120"/>
                </a:moveTo>
                <a:cubicBezTo>
                  <a:pt x="11" y="107"/>
                  <a:pt x="36" y="59"/>
                  <a:pt x="67" y="39"/>
                </a:cubicBezTo>
                <a:cubicBezTo>
                  <a:pt x="98" y="19"/>
                  <a:pt x="144" y="0"/>
                  <a:pt x="185" y="1"/>
                </a:cubicBezTo>
                <a:cubicBezTo>
                  <a:pt x="226" y="2"/>
                  <a:pt x="281" y="24"/>
                  <a:pt x="316" y="47"/>
                </a:cubicBezTo>
                <a:cubicBezTo>
                  <a:pt x="351" y="70"/>
                  <a:pt x="379" y="120"/>
                  <a:pt x="395" y="139"/>
                </a:cubicBezTo>
              </a:path>
            </a:pathLst>
          </a:cu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06" name="Freeform 6"/>
          <p:cNvSpPr>
            <a:spLocks/>
          </p:cNvSpPr>
          <p:nvPr/>
        </p:nvSpPr>
        <p:spPr bwMode="auto">
          <a:xfrm flipV="1">
            <a:off x="1565987" y="2989944"/>
            <a:ext cx="1470947" cy="360362"/>
          </a:xfrm>
          <a:custGeom>
            <a:avLst/>
            <a:gdLst/>
            <a:ahLst/>
            <a:cxnLst>
              <a:cxn ang="0">
                <a:pos x="0" y="120"/>
              </a:cxn>
              <a:cxn ang="0">
                <a:pos x="67" y="39"/>
              </a:cxn>
              <a:cxn ang="0">
                <a:pos x="185" y="1"/>
              </a:cxn>
              <a:cxn ang="0">
                <a:pos x="316" y="47"/>
              </a:cxn>
              <a:cxn ang="0">
                <a:pos x="395" y="139"/>
              </a:cxn>
            </a:cxnLst>
            <a:rect l="0" t="0" r="r" b="b"/>
            <a:pathLst>
              <a:path w="395" h="139">
                <a:moveTo>
                  <a:pt x="0" y="120"/>
                </a:moveTo>
                <a:cubicBezTo>
                  <a:pt x="11" y="107"/>
                  <a:pt x="36" y="59"/>
                  <a:pt x="67" y="39"/>
                </a:cubicBezTo>
                <a:cubicBezTo>
                  <a:pt x="98" y="19"/>
                  <a:pt x="144" y="0"/>
                  <a:pt x="185" y="1"/>
                </a:cubicBezTo>
                <a:cubicBezTo>
                  <a:pt x="226" y="2"/>
                  <a:pt x="281" y="24"/>
                  <a:pt x="316" y="47"/>
                </a:cubicBezTo>
                <a:cubicBezTo>
                  <a:pt x="351" y="70"/>
                  <a:pt x="379" y="120"/>
                  <a:pt x="395" y="139"/>
                </a:cubicBezTo>
              </a:path>
            </a:pathLst>
          </a:cu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07" name="Text Box 7"/>
          <p:cNvSpPr txBox="1">
            <a:spLocks noChangeArrowheads="1"/>
          </p:cNvSpPr>
          <p:nvPr/>
        </p:nvSpPr>
        <p:spPr bwMode="auto">
          <a:xfrm>
            <a:off x="1559756" y="1882953"/>
            <a:ext cx="49404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+1</a:t>
            </a: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08" name="Text Box 8"/>
          <p:cNvSpPr txBox="1">
            <a:spLocks noChangeArrowheads="1"/>
          </p:cNvSpPr>
          <p:nvPr/>
        </p:nvSpPr>
        <p:spPr bwMode="auto">
          <a:xfrm>
            <a:off x="1916844" y="3294745"/>
            <a:ext cx="59858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*2</a:t>
            </a: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09" name="Freeform 9"/>
          <p:cNvSpPr>
            <a:spLocks/>
          </p:cNvSpPr>
          <p:nvPr/>
        </p:nvSpPr>
        <p:spPr bwMode="auto">
          <a:xfrm>
            <a:off x="2119117" y="2286178"/>
            <a:ext cx="1662307" cy="257175"/>
          </a:xfrm>
          <a:custGeom>
            <a:avLst/>
            <a:gdLst/>
            <a:ahLst/>
            <a:cxnLst>
              <a:cxn ang="0">
                <a:pos x="0" y="120"/>
              </a:cxn>
              <a:cxn ang="0">
                <a:pos x="67" y="39"/>
              </a:cxn>
              <a:cxn ang="0">
                <a:pos x="185" y="1"/>
              </a:cxn>
              <a:cxn ang="0">
                <a:pos x="316" y="47"/>
              </a:cxn>
              <a:cxn ang="0">
                <a:pos x="395" y="139"/>
              </a:cxn>
            </a:cxnLst>
            <a:rect l="0" t="0" r="r" b="b"/>
            <a:pathLst>
              <a:path w="395" h="139">
                <a:moveTo>
                  <a:pt x="0" y="120"/>
                </a:moveTo>
                <a:cubicBezTo>
                  <a:pt x="11" y="107"/>
                  <a:pt x="36" y="59"/>
                  <a:pt x="67" y="39"/>
                </a:cubicBezTo>
                <a:cubicBezTo>
                  <a:pt x="98" y="19"/>
                  <a:pt x="144" y="0"/>
                  <a:pt x="185" y="1"/>
                </a:cubicBezTo>
                <a:cubicBezTo>
                  <a:pt x="226" y="2"/>
                  <a:pt x="281" y="24"/>
                  <a:pt x="316" y="47"/>
                </a:cubicBezTo>
                <a:cubicBezTo>
                  <a:pt x="351" y="70"/>
                  <a:pt x="379" y="120"/>
                  <a:pt x="395" y="139"/>
                </a:cubicBezTo>
              </a:path>
            </a:pathLst>
          </a:cu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10" name="Text Box 10"/>
          <p:cNvSpPr txBox="1">
            <a:spLocks noChangeArrowheads="1"/>
          </p:cNvSpPr>
          <p:nvPr/>
        </p:nvSpPr>
        <p:spPr bwMode="auto">
          <a:xfrm>
            <a:off x="2666803" y="1882953"/>
            <a:ext cx="49404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+1</a:t>
            </a: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11" name="Freeform 11"/>
          <p:cNvSpPr>
            <a:spLocks/>
          </p:cNvSpPr>
          <p:nvPr/>
        </p:nvSpPr>
        <p:spPr bwMode="auto">
          <a:xfrm flipV="1">
            <a:off x="2105024" y="3010582"/>
            <a:ext cx="2665413" cy="360362"/>
          </a:xfrm>
          <a:custGeom>
            <a:avLst/>
            <a:gdLst/>
            <a:ahLst/>
            <a:cxnLst>
              <a:cxn ang="0">
                <a:pos x="0" y="120"/>
              </a:cxn>
              <a:cxn ang="0">
                <a:pos x="67" y="39"/>
              </a:cxn>
              <a:cxn ang="0">
                <a:pos x="185" y="1"/>
              </a:cxn>
              <a:cxn ang="0">
                <a:pos x="316" y="47"/>
              </a:cxn>
              <a:cxn ang="0">
                <a:pos x="395" y="139"/>
              </a:cxn>
            </a:cxnLst>
            <a:rect l="0" t="0" r="r" b="b"/>
            <a:pathLst>
              <a:path w="395" h="139">
                <a:moveTo>
                  <a:pt x="0" y="120"/>
                </a:moveTo>
                <a:cubicBezTo>
                  <a:pt x="11" y="107"/>
                  <a:pt x="36" y="59"/>
                  <a:pt x="67" y="39"/>
                </a:cubicBezTo>
                <a:cubicBezTo>
                  <a:pt x="98" y="19"/>
                  <a:pt x="144" y="0"/>
                  <a:pt x="185" y="1"/>
                </a:cubicBezTo>
                <a:cubicBezTo>
                  <a:pt x="226" y="2"/>
                  <a:pt x="281" y="24"/>
                  <a:pt x="316" y="47"/>
                </a:cubicBezTo>
                <a:cubicBezTo>
                  <a:pt x="351" y="70"/>
                  <a:pt x="379" y="120"/>
                  <a:pt x="395" y="139"/>
                </a:cubicBezTo>
              </a:path>
            </a:pathLst>
          </a:cu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12" name="Text Box 12"/>
          <p:cNvSpPr txBox="1">
            <a:spLocks noChangeArrowheads="1"/>
          </p:cNvSpPr>
          <p:nvPr/>
        </p:nvSpPr>
        <p:spPr bwMode="auto">
          <a:xfrm>
            <a:off x="3081961" y="3304793"/>
            <a:ext cx="50687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*2</a:t>
            </a: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13" name="Freeform 13"/>
          <p:cNvSpPr>
            <a:spLocks/>
          </p:cNvSpPr>
          <p:nvPr/>
        </p:nvSpPr>
        <p:spPr bwMode="auto">
          <a:xfrm>
            <a:off x="3122612" y="2243316"/>
            <a:ext cx="3097212" cy="300037"/>
          </a:xfrm>
          <a:custGeom>
            <a:avLst/>
            <a:gdLst/>
            <a:ahLst/>
            <a:cxnLst>
              <a:cxn ang="0">
                <a:pos x="0" y="120"/>
              </a:cxn>
              <a:cxn ang="0">
                <a:pos x="67" y="39"/>
              </a:cxn>
              <a:cxn ang="0">
                <a:pos x="185" y="1"/>
              </a:cxn>
              <a:cxn ang="0">
                <a:pos x="316" y="47"/>
              </a:cxn>
              <a:cxn ang="0">
                <a:pos x="395" y="139"/>
              </a:cxn>
            </a:cxnLst>
            <a:rect l="0" t="0" r="r" b="b"/>
            <a:pathLst>
              <a:path w="395" h="139">
                <a:moveTo>
                  <a:pt x="0" y="120"/>
                </a:moveTo>
                <a:cubicBezTo>
                  <a:pt x="11" y="107"/>
                  <a:pt x="36" y="59"/>
                  <a:pt x="67" y="39"/>
                </a:cubicBezTo>
                <a:cubicBezTo>
                  <a:pt x="98" y="19"/>
                  <a:pt x="144" y="0"/>
                  <a:pt x="185" y="1"/>
                </a:cubicBezTo>
                <a:cubicBezTo>
                  <a:pt x="226" y="2"/>
                  <a:pt x="281" y="24"/>
                  <a:pt x="316" y="47"/>
                </a:cubicBezTo>
                <a:cubicBezTo>
                  <a:pt x="351" y="70"/>
                  <a:pt x="379" y="120"/>
                  <a:pt x="395" y="139"/>
                </a:cubicBezTo>
              </a:path>
            </a:pathLst>
          </a:cu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14" name="Text Box 14"/>
          <p:cNvSpPr txBox="1">
            <a:spLocks noChangeArrowheads="1"/>
          </p:cNvSpPr>
          <p:nvPr/>
        </p:nvSpPr>
        <p:spPr bwMode="auto">
          <a:xfrm>
            <a:off x="4464049" y="1882953"/>
            <a:ext cx="49404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+1</a:t>
            </a: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15" name="Freeform 15"/>
          <p:cNvSpPr>
            <a:spLocks/>
          </p:cNvSpPr>
          <p:nvPr/>
        </p:nvSpPr>
        <p:spPr bwMode="auto">
          <a:xfrm flipV="1">
            <a:off x="3105149" y="2989944"/>
            <a:ext cx="4410075" cy="360362"/>
          </a:xfrm>
          <a:custGeom>
            <a:avLst/>
            <a:gdLst/>
            <a:ahLst/>
            <a:cxnLst>
              <a:cxn ang="0">
                <a:pos x="0" y="120"/>
              </a:cxn>
              <a:cxn ang="0">
                <a:pos x="67" y="39"/>
              </a:cxn>
              <a:cxn ang="0">
                <a:pos x="185" y="1"/>
              </a:cxn>
              <a:cxn ang="0">
                <a:pos x="316" y="47"/>
              </a:cxn>
              <a:cxn ang="0">
                <a:pos x="395" y="139"/>
              </a:cxn>
            </a:cxnLst>
            <a:rect l="0" t="0" r="r" b="b"/>
            <a:pathLst>
              <a:path w="395" h="139">
                <a:moveTo>
                  <a:pt x="0" y="120"/>
                </a:moveTo>
                <a:cubicBezTo>
                  <a:pt x="11" y="107"/>
                  <a:pt x="36" y="59"/>
                  <a:pt x="67" y="39"/>
                </a:cubicBezTo>
                <a:cubicBezTo>
                  <a:pt x="98" y="19"/>
                  <a:pt x="144" y="0"/>
                  <a:pt x="185" y="1"/>
                </a:cubicBezTo>
                <a:cubicBezTo>
                  <a:pt x="226" y="2"/>
                  <a:pt x="281" y="24"/>
                  <a:pt x="316" y="47"/>
                </a:cubicBezTo>
                <a:cubicBezTo>
                  <a:pt x="351" y="70"/>
                  <a:pt x="379" y="120"/>
                  <a:pt x="395" y="139"/>
                </a:cubicBezTo>
              </a:path>
            </a:pathLst>
          </a:cu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16" name="Text Box 16"/>
          <p:cNvSpPr txBox="1">
            <a:spLocks noChangeArrowheads="1"/>
          </p:cNvSpPr>
          <p:nvPr/>
        </p:nvSpPr>
        <p:spPr bwMode="auto">
          <a:xfrm>
            <a:off x="4762498" y="3304793"/>
            <a:ext cx="50687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*2</a:t>
            </a: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608012" y="4619003"/>
            <a:ext cx="886984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3 16</a:t>
            </a: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3045177" y="4619003"/>
            <a:ext cx="573491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</a:t>
            </a:r>
          </a:p>
        </p:txBody>
      </p:sp>
      <p:sp>
        <p:nvSpPr>
          <p:cNvPr id="19" name="Arrow: Right 18"/>
          <p:cNvSpPr/>
          <p:nvPr/>
        </p:nvSpPr>
        <p:spPr>
          <a:xfrm>
            <a:off x="1683505" y="4557338"/>
            <a:ext cx="1173163" cy="5480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4189412" y="4633665"/>
            <a:ext cx="9144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7 27</a:t>
            </a: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6740121" y="4633665"/>
            <a:ext cx="725891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258</a:t>
            </a:r>
          </a:p>
        </p:txBody>
      </p:sp>
      <p:sp>
        <p:nvSpPr>
          <p:cNvPr id="22" name="Arrow: Right 21"/>
          <p:cNvSpPr/>
          <p:nvPr/>
        </p:nvSpPr>
        <p:spPr>
          <a:xfrm>
            <a:off x="5332412" y="4572000"/>
            <a:ext cx="1173163" cy="5480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7999412" y="4633665"/>
            <a:ext cx="9144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0 15</a:t>
            </a:r>
          </a:p>
        </p:txBody>
      </p:sp>
      <p:sp>
        <p:nvSpPr>
          <p:cNvPr id="24" name="Rectangle 6"/>
          <p:cNvSpPr>
            <a:spLocks noChangeArrowheads="1"/>
          </p:cNvSpPr>
          <p:nvPr/>
        </p:nvSpPr>
        <p:spPr bwMode="auto">
          <a:xfrm>
            <a:off x="10550121" y="4633665"/>
            <a:ext cx="725891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138</a:t>
            </a:r>
          </a:p>
        </p:txBody>
      </p:sp>
      <p:sp>
        <p:nvSpPr>
          <p:cNvPr id="25" name="Arrow: Right 24"/>
          <p:cNvSpPr/>
          <p:nvPr/>
        </p:nvSpPr>
        <p:spPr>
          <a:xfrm>
            <a:off x="9142412" y="4572000"/>
            <a:ext cx="1173163" cy="5480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55979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640005" grpId="0" animBg="1"/>
      <p:bldP spid="640006" grpId="0" animBg="1"/>
      <p:bldP spid="640007" grpId="0"/>
      <p:bldP spid="640008" grpId="0"/>
      <p:bldP spid="640009" grpId="0" animBg="1"/>
      <p:bldP spid="640010" grpId="0"/>
      <p:bldP spid="640011" grpId="0" animBg="1"/>
      <p:bldP spid="640012" grpId="0"/>
      <p:bldP spid="640013" grpId="0" animBg="1"/>
      <p:bldP spid="640014" grpId="0"/>
      <p:bldP spid="640015" grpId="0" animBg="1"/>
      <p:bldP spid="640016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Sequence – Solution with a Queue</a:t>
            </a:r>
            <a:endParaRPr lang="en-US" noProof="1"/>
          </a:p>
        </p:txBody>
      </p:sp>
      <p:sp>
        <p:nvSpPr>
          <p:cNvPr id="701444" name="Rectangle 4"/>
          <p:cNvSpPr>
            <a:spLocks noChangeArrowheads="1"/>
          </p:cNvSpPr>
          <p:nvPr/>
        </p:nvSpPr>
        <p:spPr bwMode="auto">
          <a:xfrm>
            <a:off x="912815" y="1219200"/>
            <a:ext cx="10363198" cy="48628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3, p = 16;</a:t>
            </a:r>
          </a:p>
          <a:p>
            <a:pPr eaLnBrk="0" hangingPunct="0">
              <a:spcBef>
                <a:spcPct val="5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Queue&lt;int&gt; queue = new Queue&lt;int&gt;();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queue.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Enqueue(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index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(queue.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&gt;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current = queue.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Dequeue()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index++;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(current == p)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Console.WriteLine("Index = {0}", index);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queue.Enqueue(current</a:t>
            </a: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queue.Enqueue(2</a:t>
            </a: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current);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AutoShape 8"/>
          <p:cNvSpPr>
            <a:spLocks noChangeArrowheads="1"/>
          </p:cNvSpPr>
          <p:nvPr/>
        </p:nvSpPr>
        <p:spPr bwMode="auto">
          <a:xfrm>
            <a:off x="7618412" y="2140760"/>
            <a:ext cx="3527425" cy="1532334"/>
          </a:xfrm>
          <a:prstGeom prst="wedgeRoundRectCallout">
            <a:avLst>
              <a:gd name="adj1" fmla="val -74316"/>
              <a:gd name="adj2" fmla="val 365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Unfinished: this code will crash in case </a:t>
            </a:r>
            <a:br>
              <a:rPr lang="en-US" sz="2800" noProof="1">
                <a:solidFill>
                  <a:srgbClr val="FFFFFF"/>
                </a:solidFill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sz="2800" noProof="1">
                <a:solidFill>
                  <a:srgbClr val="FFFFFF"/>
                </a:solidFill>
              </a:rPr>
              <a:t> is unreachable.</a:t>
            </a:r>
          </a:p>
        </p:txBody>
      </p:sp>
    </p:spTree>
    <p:extLst>
      <p:ext uri="{BB962C8B-B14F-4D97-AF65-F5344CB8AC3E}">
        <p14:creationId xmlns:p14="http://schemas.microsoft.com/office/powerpoint/2010/main" val="424786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599199" cy="55703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Stack</a:t>
            </a:r>
          </a:p>
          <a:p>
            <a:pPr lvl="1"/>
            <a:r>
              <a:rPr lang="en-US" dirty="0"/>
              <a:t>Undo operations </a:t>
            </a:r>
          </a:p>
          <a:p>
            <a:pPr lvl="2"/>
            <a:r>
              <a:rPr lang="en-US" dirty="0"/>
              <a:t>Browser history</a:t>
            </a:r>
          </a:p>
          <a:p>
            <a:pPr lvl="2"/>
            <a:r>
              <a:rPr lang="en-US" dirty="0"/>
              <a:t>Chess game progress</a:t>
            </a:r>
          </a:p>
          <a:p>
            <a:pPr lvl="1"/>
            <a:r>
              <a:rPr lang="en-US" dirty="0"/>
              <a:t>Math expression evaluation</a:t>
            </a:r>
          </a:p>
          <a:p>
            <a:pPr lvl="1"/>
            <a:r>
              <a:rPr lang="en-US" dirty="0"/>
              <a:t>Implementation of function (method) calls</a:t>
            </a:r>
          </a:p>
          <a:p>
            <a:pPr lvl="1"/>
            <a:r>
              <a:rPr lang="en-US" dirty="0"/>
              <a:t>Tree-like structures traversal (DFS algorithm) 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/ Queue – Real-World Applications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865812" y="1151121"/>
            <a:ext cx="5977023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Queue</a:t>
            </a:r>
          </a:p>
          <a:p>
            <a:pPr lvl="1"/>
            <a:r>
              <a:rPr lang="en-US" dirty="0"/>
              <a:t>Operation system process scheduling</a:t>
            </a:r>
          </a:p>
          <a:p>
            <a:pPr lvl="1"/>
            <a:r>
              <a:rPr lang="en-US" dirty="0"/>
              <a:t>Resource sharing, e.g.:</a:t>
            </a:r>
          </a:p>
          <a:p>
            <a:pPr lvl="2"/>
            <a:r>
              <a:rPr lang="en-US" dirty="0"/>
              <a:t>Printer document queue</a:t>
            </a:r>
          </a:p>
          <a:p>
            <a:pPr lvl="2"/>
            <a:r>
              <a:rPr lang="en-US" dirty="0"/>
              <a:t>Server requests queue</a:t>
            </a:r>
          </a:p>
          <a:p>
            <a:pPr lvl="1"/>
            <a:r>
              <a:rPr lang="en-US" dirty="0"/>
              <a:t>Tree-like structures traversal (BFS algorithm) </a:t>
            </a:r>
          </a:p>
        </p:txBody>
      </p:sp>
    </p:spTree>
    <p:extLst>
      <p:ext uri="{BB962C8B-B14F-4D97-AF65-F5344CB8AC3E}">
        <p14:creationId xmlns:p14="http://schemas.microsoft.com/office/powerpoint/2010/main" val="82015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Stack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LIFO</a:t>
            </a:r>
            <a:r>
              <a:rPr lang="en-US" dirty="0"/>
              <a:t> structure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en-US" dirty="0"/>
              <a:t>ast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/>
              <a:t>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/>
              <a:t>irst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/>
              <a:t>ut)</a:t>
            </a:r>
          </a:p>
          <a:p>
            <a:pPr lvl="1"/>
            <a:r>
              <a:rPr lang="en-US" dirty="0"/>
              <a:t>Linked implementation is pointer-based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Stack&lt;T&gt;</a:t>
            </a:r>
            <a:r>
              <a:rPr lang="en-US" dirty="0"/>
              <a:t> – array-based implementation</a:t>
            </a:r>
          </a:p>
          <a:p>
            <a:pPr lvl="2"/>
            <a:r>
              <a:rPr lang="en-US" dirty="0"/>
              <a:t>Auto-grows when its capacity is filled</a:t>
            </a:r>
          </a:p>
          <a:p>
            <a:r>
              <a:rPr lang="en-US" dirty="0"/>
              <a:t>Queue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FIFO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/>
              <a:t>irst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/>
              <a:t>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/>
              <a:t>irst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/>
              <a:t>ut) structure</a:t>
            </a:r>
          </a:p>
          <a:p>
            <a:pPr lvl="1"/>
            <a:r>
              <a:rPr lang="en-US" dirty="0"/>
              <a:t>Linked implementation is pointer-based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Queue&lt;T&gt;</a:t>
            </a:r>
            <a:r>
              <a:rPr lang="en-US" dirty="0"/>
              <a:t> – array-based implementation (circular queue)</a:t>
            </a:r>
          </a:p>
          <a:p>
            <a:pPr lvl="2"/>
            <a:r>
              <a:rPr lang="en-US" dirty="0"/>
              <a:t>Auto-grows when its capacity is filled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5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963" y="1524000"/>
            <a:ext cx="3286849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77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Linear Data Structures: Stacks and Queues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https://softuni.bg/opencourses/data-structures</a:t>
            </a:r>
            <a:r>
              <a:rPr lang="en-US" dirty="0"/>
              <a:t>  </a:t>
            </a:r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labs,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Data Structures and Algorithms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44103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9612" y="4665801"/>
            <a:ext cx="8229600" cy="820600"/>
          </a:xfrm>
        </p:spPr>
        <p:txBody>
          <a:bodyPr/>
          <a:lstStyle/>
          <a:p>
            <a:r>
              <a:rPr lang="en-US" dirty="0"/>
              <a:t>Linked Lists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526880"/>
            <a:ext cx="8229600" cy="719034"/>
          </a:xfrm>
        </p:spPr>
        <p:txBody>
          <a:bodyPr/>
          <a:lstStyle/>
          <a:p>
            <a:r>
              <a:rPr lang="en-US" noProof="1"/>
              <a:t>Chain of Nodes</a:t>
            </a:r>
            <a:endParaRPr lang="en-US" dirty="0"/>
          </a:p>
        </p:txBody>
      </p:sp>
      <p:pic>
        <p:nvPicPr>
          <p:cNvPr id="5" name="Picture 2" descr="http://blog.aynrandcenter.org/wp-content/uploads/2009/12/chain-300x226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962" y="1676400"/>
            <a:ext cx="4152900" cy="2554184"/>
          </a:xfrm>
          <a:prstGeom prst="roundRect">
            <a:avLst>
              <a:gd name="adj" fmla="val 226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805476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Building block </a:t>
            </a:r>
            <a:r>
              <a:rPr lang="en-US" altLang="ko-KR" dirty="0">
                <a:ea typeface="굴림" pitchFamily="50" charset="-127"/>
              </a:rPr>
              <a:t>of many data structures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</a:rPr>
              <a:t>A basic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Node</a:t>
            </a:r>
            <a:r>
              <a:rPr lang="en-US" altLang="ko-KR" dirty="0">
                <a:ea typeface="굴림" pitchFamily="50" charset="-127"/>
              </a:rPr>
              <a:t> has a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value</a:t>
            </a:r>
            <a:r>
              <a:rPr lang="en-US" altLang="ko-KR" dirty="0">
                <a:ea typeface="굴림" pitchFamily="50" charset="-127"/>
              </a:rPr>
              <a:t> and a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pointer</a:t>
            </a:r>
            <a:r>
              <a:rPr lang="en-US" altLang="ko-KR" dirty="0">
                <a:ea typeface="굴림" pitchFamily="50" charset="-127"/>
              </a:rPr>
              <a:t>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to the next node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13353" y="2597569"/>
            <a:ext cx="10515598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Node&lt;int&gt; head = new Node(2);</a:t>
            </a:r>
            <a:endParaRPr lang="bg-BG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Node&lt;int&gt; next = new Node(5);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head.Next(next);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207926" y="4876800"/>
            <a:ext cx="2057400" cy="1576794"/>
            <a:chOff x="2320924" y="5029200"/>
            <a:chExt cx="2057400" cy="1576794"/>
          </a:xfrm>
        </p:grpSpPr>
        <p:sp>
          <p:nvSpPr>
            <p:cNvPr id="5" name="Rectangle: Rounded Corners 4"/>
            <p:cNvSpPr/>
            <p:nvPr/>
          </p:nvSpPr>
          <p:spPr>
            <a:xfrm>
              <a:off x="2320924" y="5029200"/>
              <a:ext cx="2057400" cy="1576794"/>
            </a:xfrm>
            <a:prstGeom prst="roundRect">
              <a:avLst/>
            </a:prstGeom>
            <a:solidFill>
              <a:schemeClr val="accent1">
                <a:alpha val="3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solidFill>
                  <a:schemeClr val="tx1"/>
                </a:solidFill>
              </a:endParaRPr>
            </a:p>
          </p:txBody>
        </p:sp>
        <p:graphicFrame>
          <p:nvGraphicFramePr>
            <p:cNvPr id="7" name="Group 134"/>
            <p:cNvGraphicFramePr>
              <a:graphicFrameLocks/>
            </p:cNvGraphicFramePr>
            <p:nvPr>
              <p:extLst/>
            </p:nvPr>
          </p:nvGraphicFramePr>
          <p:xfrm>
            <a:off x="2539624" y="5215974"/>
            <a:ext cx="1620000" cy="1216152"/>
          </p:xfrm>
          <a:graphic>
            <a:graphicData uri="http://schemas.openxmlformats.org/drawingml/2006/table">
              <a:tbl>
                <a:tblPr/>
                <a:tblGrid>
                  <a:gridCol w="16200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96000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95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address</a:t>
                        </a:r>
                      </a:p>
                    </a:txBody>
                    <a:tcPr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2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96000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95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next</a:t>
                        </a:r>
                      </a:p>
                    </a:txBody>
                    <a:tcPr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2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2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96000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95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2</a:t>
                        </a:r>
                      </a:p>
                    </a:txBody>
                    <a:tcPr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2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559677005"/>
                    </a:ext>
                  </a:extLst>
                </a:tr>
              </a:tbl>
            </a:graphicData>
          </a:graphic>
        </p:graphicFrame>
      </p:grpSp>
      <p:grpSp>
        <p:nvGrpSpPr>
          <p:cNvPr id="25" name="Group 24"/>
          <p:cNvGrpSpPr/>
          <p:nvPr/>
        </p:nvGrpSpPr>
        <p:grpSpPr>
          <a:xfrm>
            <a:off x="5408326" y="4876800"/>
            <a:ext cx="2057400" cy="1576794"/>
            <a:chOff x="2320924" y="5029200"/>
            <a:chExt cx="2057400" cy="1576794"/>
          </a:xfrm>
        </p:grpSpPr>
        <p:sp>
          <p:nvSpPr>
            <p:cNvPr id="26" name="Rectangle: Rounded Corners 25"/>
            <p:cNvSpPr/>
            <p:nvPr/>
          </p:nvSpPr>
          <p:spPr>
            <a:xfrm>
              <a:off x="2320924" y="5029200"/>
              <a:ext cx="2057400" cy="1576794"/>
            </a:xfrm>
            <a:prstGeom prst="roundRect">
              <a:avLst/>
            </a:prstGeom>
            <a:solidFill>
              <a:schemeClr val="accent1">
                <a:alpha val="3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solidFill>
                  <a:schemeClr val="tx1"/>
                </a:solidFill>
              </a:endParaRPr>
            </a:p>
          </p:txBody>
        </p:sp>
        <p:graphicFrame>
          <p:nvGraphicFramePr>
            <p:cNvPr id="27" name="Group 134"/>
            <p:cNvGraphicFramePr>
              <a:graphicFrameLocks/>
            </p:cNvGraphicFramePr>
            <p:nvPr>
              <p:extLst/>
            </p:nvPr>
          </p:nvGraphicFramePr>
          <p:xfrm>
            <a:off x="2539624" y="5215974"/>
            <a:ext cx="1620000" cy="1216152"/>
          </p:xfrm>
          <a:graphic>
            <a:graphicData uri="http://schemas.openxmlformats.org/drawingml/2006/table">
              <a:tbl>
                <a:tblPr/>
                <a:tblGrid>
                  <a:gridCol w="16200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96000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95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address</a:t>
                        </a:r>
                      </a:p>
                    </a:txBody>
                    <a:tcPr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2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96000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95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next</a:t>
                        </a:r>
                      </a:p>
                    </a:txBody>
                    <a:tcPr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2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2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96000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95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5</a:t>
                        </a:r>
                      </a:p>
                    </a:txBody>
                    <a:tcPr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2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559677005"/>
                    </a:ext>
                  </a:extLst>
                </a:tr>
              </a:tbl>
            </a:graphicData>
          </a:graphic>
        </p:graphicFrame>
      </p:grpSp>
      <p:sp>
        <p:nvSpPr>
          <p:cNvPr id="32" name="Rectangle 31"/>
          <p:cNvSpPr/>
          <p:nvPr/>
        </p:nvSpPr>
        <p:spPr>
          <a:xfrm>
            <a:off x="8854868" y="4894476"/>
            <a:ext cx="9733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</a:p>
        </p:txBody>
      </p:sp>
      <p:cxnSp>
        <p:nvCxnSpPr>
          <p:cNvPr id="34" name="Straight Arrow Connector 33"/>
          <p:cNvCxnSpPr>
            <a:cxnSpLocks/>
            <a:stCxn id="7" idx="3"/>
          </p:cNvCxnSpPr>
          <p:nvPr/>
        </p:nvCxnSpPr>
        <p:spPr>
          <a:xfrm flipV="1">
            <a:off x="4046626" y="5257802"/>
            <a:ext cx="1580400" cy="4138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27" idx="3"/>
          </p:cNvCxnSpPr>
          <p:nvPr/>
        </p:nvCxnSpPr>
        <p:spPr>
          <a:xfrm flipV="1">
            <a:off x="7247026" y="5257802"/>
            <a:ext cx="1554652" cy="4138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AutoShape 7"/>
          <p:cNvSpPr>
            <a:spLocks noChangeArrowheads="1"/>
          </p:cNvSpPr>
          <p:nvPr/>
        </p:nvSpPr>
        <p:spPr bwMode="auto">
          <a:xfrm>
            <a:off x="7077242" y="2532433"/>
            <a:ext cx="2914732" cy="806230"/>
          </a:xfrm>
          <a:prstGeom prst="wedgeRoundRectCallout">
            <a:avLst>
              <a:gd name="adj1" fmla="val -63225"/>
              <a:gd name="adj2" fmla="val -101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ea typeface="굴림" pitchFamily="50" charset="-127"/>
              </a:rPr>
              <a:t>Variable stores object address</a:t>
            </a:r>
          </a:p>
        </p:txBody>
      </p:sp>
    </p:spTree>
    <p:extLst>
      <p:ext uri="{BB962C8B-B14F-4D97-AF65-F5344CB8AC3E}">
        <p14:creationId xmlns:p14="http://schemas.microsoft.com/office/powerpoint/2010/main" val="184825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2" grpId="0"/>
      <p:bldP spid="3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</a:rPr>
              <a:t>Create a class Node&lt;T&gt;, that has properties: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T Value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Node&lt;T&gt; Next</a:t>
            </a:r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Problem: Node</a:t>
            </a:r>
            <a:endParaRPr lang="bg-BG" dirty="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4037012" y="1981200"/>
            <a:ext cx="7272422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Node&lt;T&gt;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Node(T value)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this.Value = value;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 Value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get; set;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Node&lt;T&gt; Next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get; set;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03256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</a:rPr>
              <a:t>Linked Lists are a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chain of Nodes</a:t>
            </a:r>
          </a:p>
          <a:p>
            <a:pPr>
              <a:lnSpc>
                <a:spcPct val="110000"/>
              </a:lnSpc>
            </a:pP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Add</a:t>
            </a:r>
            <a:r>
              <a:rPr lang="en-US" altLang="ko-KR" dirty="0">
                <a:ea typeface="굴림" pitchFamily="50" charset="-127"/>
              </a:rPr>
              <a:t> and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Remove</a:t>
            </a:r>
            <a:r>
              <a:rPr lang="en-US" altLang="ko-KR" dirty="0">
                <a:ea typeface="굴림" pitchFamily="50" charset="-127"/>
              </a:rPr>
              <a:t> –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O(1)</a:t>
            </a:r>
            <a:r>
              <a:rPr lang="en-US" altLang="ko-KR" dirty="0">
                <a:ea typeface="굴림" pitchFamily="50" charset="-127"/>
              </a:rPr>
              <a:t>, if we have a pointer to the location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</a:t>
            </a:r>
          </a:p>
        </p:txBody>
      </p:sp>
      <p:sp>
        <p:nvSpPr>
          <p:cNvPr id="9" name="Rectangle 8"/>
          <p:cNvSpPr/>
          <p:nvPr/>
        </p:nvSpPr>
        <p:spPr>
          <a:xfrm>
            <a:off x="2749954" y="6106180"/>
            <a:ext cx="973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13353" y="2743200"/>
            <a:ext cx="10515598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list = new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LinkedList&lt;int&gt;()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bg-BG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list.add(2);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list.add(5);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2207926" y="4592676"/>
            <a:ext cx="2057400" cy="1576794"/>
            <a:chOff x="2320924" y="5029200"/>
            <a:chExt cx="2057400" cy="1576794"/>
          </a:xfrm>
        </p:grpSpPr>
        <p:sp>
          <p:nvSpPr>
            <p:cNvPr id="5" name="Rectangle: Rounded Corners 4"/>
            <p:cNvSpPr/>
            <p:nvPr/>
          </p:nvSpPr>
          <p:spPr>
            <a:xfrm>
              <a:off x="2320924" y="5029200"/>
              <a:ext cx="2057400" cy="1576794"/>
            </a:xfrm>
            <a:prstGeom prst="roundRect">
              <a:avLst/>
            </a:prstGeom>
            <a:solidFill>
              <a:schemeClr val="accent1">
                <a:alpha val="3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solidFill>
                  <a:schemeClr val="tx1"/>
                </a:solidFill>
              </a:endParaRPr>
            </a:p>
          </p:txBody>
        </p:sp>
        <p:graphicFrame>
          <p:nvGraphicFramePr>
            <p:cNvPr id="7" name="Group 134"/>
            <p:cNvGraphicFramePr>
              <a:graphicFrameLocks/>
            </p:cNvGraphicFramePr>
            <p:nvPr>
              <p:extLst/>
            </p:nvPr>
          </p:nvGraphicFramePr>
          <p:xfrm>
            <a:off x="2539624" y="5215974"/>
            <a:ext cx="1620000" cy="1216152"/>
          </p:xfrm>
          <a:graphic>
            <a:graphicData uri="http://schemas.openxmlformats.org/drawingml/2006/table">
              <a:tbl>
                <a:tblPr/>
                <a:tblGrid>
                  <a:gridCol w="16200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96000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95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address</a:t>
                        </a:r>
                      </a:p>
                    </a:txBody>
                    <a:tcPr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96000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95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next</a:t>
                        </a:r>
                      </a:p>
                    </a:txBody>
                    <a:tcPr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96000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95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2</a:t>
                        </a:r>
                      </a:p>
                    </a:txBody>
                    <a:tcPr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559677005"/>
                    </a:ext>
                  </a:extLst>
                </a:tr>
              </a:tbl>
            </a:graphicData>
          </a:graphic>
        </p:graphicFrame>
      </p:grpSp>
      <p:grpSp>
        <p:nvGrpSpPr>
          <p:cNvPr id="25" name="Group 24"/>
          <p:cNvGrpSpPr/>
          <p:nvPr/>
        </p:nvGrpSpPr>
        <p:grpSpPr>
          <a:xfrm>
            <a:off x="5408326" y="4592676"/>
            <a:ext cx="2057400" cy="1576794"/>
            <a:chOff x="2320924" y="5029200"/>
            <a:chExt cx="2057400" cy="1576794"/>
          </a:xfrm>
        </p:grpSpPr>
        <p:sp>
          <p:nvSpPr>
            <p:cNvPr id="26" name="Rectangle: Rounded Corners 25"/>
            <p:cNvSpPr/>
            <p:nvPr/>
          </p:nvSpPr>
          <p:spPr>
            <a:xfrm>
              <a:off x="2320924" y="5029200"/>
              <a:ext cx="2057400" cy="1576794"/>
            </a:xfrm>
            <a:prstGeom prst="roundRect">
              <a:avLst/>
            </a:prstGeom>
            <a:solidFill>
              <a:schemeClr val="accent1">
                <a:alpha val="3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solidFill>
                  <a:schemeClr val="tx1"/>
                </a:solidFill>
              </a:endParaRPr>
            </a:p>
          </p:txBody>
        </p:sp>
        <p:graphicFrame>
          <p:nvGraphicFramePr>
            <p:cNvPr id="27" name="Group 134"/>
            <p:cNvGraphicFramePr>
              <a:graphicFrameLocks/>
            </p:cNvGraphicFramePr>
            <p:nvPr>
              <p:extLst/>
            </p:nvPr>
          </p:nvGraphicFramePr>
          <p:xfrm>
            <a:off x="2539624" y="5215974"/>
            <a:ext cx="1620000" cy="1216152"/>
          </p:xfrm>
          <a:graphic>
            <a:graphicData uri="http://schemas.openxmlformats.org/drawingml/2006/table">
              <a:tbl>
                <a:tblPr/>
                <a:tblGrid>
                  <a:gridCol w="16200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96000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95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address</a:t>
                        </a:r>
                      </a:p>
                    </a:txBody>
                    <a:tcPr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96000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95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next</a:t>
                        </a:r>
                      </a:p>
                    </a:txBody>
                    <a:tcPr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96000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95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5</a:t>
                        </a:r>
                      </a:p>
                    </a:txBody>
                    <a:tcPr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559677005"/>
                    </a:ext>
                  </a:extLst>
                </a:tr>
              </a:tbl>
            </a:graphicData>
          </a:graphic>
        </p:graphicFrame>
      </p:grpSp>
      <p:sp>
        <p:nvSpPr>
          <p:cNvPr id="31" name="Rectangle 30"/>
          <p:cNvSpPr/>
          <p:nvPr/>
        </p:nvSpPr>
        <p:spPr>
          <a:xfrm>
            <a:off x="5950354" y="6083614"/>
            <a:ext cx="9733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854868" y="4610352"/>
            <a:ext cx="9733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</a:p>
        </p:txBody>
      </p:sp>
      <p:cxnSp>
        <p:nvCxnSpPr>
          <p:cNvPr id="34" name="Straight Arrow Connector 33"/>
          <p:cNvCxnSpPr>
            <a:cxnSpLocks/>
            <a:stCxn id="7" idx="3"/>
          </p:cNvCxnSpPr>
          <p:nvPr/>
        </p:nvCxnSpPr>
        <p:spPr>
          <a:xfrm flipV="1">
            <a:off x="4046626" y="4973678"/>
            <a:ext cx="1580400" cy="4138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27" idx="3"/>
          </p:cNvCxnSpPr>
          <p:nvPr/>
        </p:nvCxnSpPr>
        <p:spPr>
          <a:xfrm flipV="1">
            <a:off x="7247026" y="4973678"/>
            <a:ext cx="1554652" cy="4138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utoShape 7"/>
          <p:cNvSpPr>
            <a:spLocks noChangeArrowheads="1"/>
          </p:cNvSpPr>
          <p:nvPr/>
        </p:nvSpPr>
        <p:spPr bwMode="auto">
          <a:xfrm>
            <a:off x="7959114" y="5555440"/>
            <a:ext cx="3229461" cy="915639"/>
          </a:xfrm>
          <a:prstGeom prst="wedgeRoundRectCallout">
            <a:avLst>
              <a:gd name="adj1" fmla="val -71057"/>
              <a:gd name="adj2" fmla="val -547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ea typeface="굴림" pitchFamily="50" charset="-127"/>
              </a:rPr>
              <a:t>Next pointer consumes memory</a:t>
            </a:r>
          </a:p>
        </p:txBody>
      </p:sp>
    </p:spTree>
    <p:extLst>
      <p:ext uri="{BB962C8B-B14F-4D97-AF65-F5344CB8AC3E}">
        <p14:creationId xmlns:p14="http://schemas.microsoft.com/office/powerpoint/2010/main" val="164087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 animBg="1"/>
      <p:bldP spid="31" grpId="0"/>
      <p:bldP spid="32" grpId="0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</a:rPr>
              <a:t>Count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==</a:t>
            </a:r>
            <a:r>
              <a:rPr lang="en-US" altLang="ko-KR" dirty="0">
                <a:ea typeface="굴림" pitchFamily="50" charset="-127"/>
              </a:rPr>
              <a:t> 0 </a:t>
            </a:r>
            <a:r>
              <a:rPr lang="en-US" altLang="ko-KR" dirty="0">
                <a:ea typeface="굴림" pitchFamily="50" charset="-127"/>
                <a:sym typeface="Wingdings" panose="05000000000000000000" pitchFamily="2" charset="2"/>
              </a:rPr>
              <a:t> Head = Tail = New Node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  <a:sym typeface="Wingdings" panose="05000000000000000000" pitchFamily="2" charset="2"/>
              </a:rPr>
              <a:t>Count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  <a:sym typeface="Wingdings" panose="05000000000000000000" pitchFamily="2" charset="2"/>
              </a:rPr>
              <a:t>&gt;</a:t>
            </a:r>
            <a:r>
              <a:rPr lang="en-US" altLang="ko-KR" dirty="0">
                <a:ea typeface="굴림" pitchFamily="50" charset="-127"/>
                <a:sym typeface="Wingdings" panose="05000000000000000000" pitchFamily="2" charset="2"/>
              </a:rPr>
              <a:t> 0  </a:t>
            </a:r>
            <a:endParaRPr lang="en-US" altLang="ko-KR" dirty="0">
              <a:ea typeface="굴림" pitchFamily="50" charset="-127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– Adding First/Last</a:t>
            </a:r>
          </a:p>
        </p:txBody>
      </p:sp>
      <p:cxnSp>
        <p:nvCxnSpPr>
          <p:cNvPr id="34" name="Straight Arrow Connector 33"/>
          <p:cNvCxnSpPr>
            <a:cxnSpLocks/>
            <a:stCxn id="36" idx="3"/>
            <a:endCxn id="23" idx="1"/>
          </p:cNvCxnSpPr>
          <p:nvPr/>
        </p:nvCxnSpPr>
        <p:spPr>
          <a:xfrm flipV="1">
            <a:off x="3588201" y="4886647"/>
            <a:ext cx="1895023" cy="142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/>
          <p:cNvSpPr/>
          <p:nvPr/>
        </p:nvSpPr>
        <p:spPr>
          <a:xfrm>
            <a:off x="5483224" y="4325485"/>
            <a:ext cx="1143000" cy="1122324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</a:p>
        </p:txBody>
      </p:sp>
      <p:sp>
        <p:nvSpPr>
          <p:cNvPr id="30" name="AutoShape 7"/>
          <p:cNvSpPr>
            <a:spLocks noChangeArrowheads="1"/>
          </p:cNvSpPr>
          <p:nvPr/>
        </p:nvSpPr>
        <p:spPr bwMode="auto">
          <a:xfrm>
            <a:off x="3923422" y="3205127"/>
            <a:ext cx="1640498" cy="908479"/>
          </a:xfrm>
          <a:prstGeom prst="wedgeRoundRectCallout">
            <a:avLst>
              <a:gd name="adj1" fmla="val 58603"/>
              <a:gd name="adj2" fmla="val 5354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Save</a:t>
            </a:r>
            <a:r>
              <a:rPr lang="en-US" sz="2800" dirty="0">
                <a:solidFill>
                  <a:schemeClr val="tx1"/>
                </a:solidFill>
                <a:ea typeface="굴림" pitchFamily="50" charset="-127"/>
              </a:rPr>
              <a:t> old Head</a:t>
            </a:r>
          </a:p>
        </p:txBody>
      </p:sp>
      <p:sp>
        <p:nvSpPr>
          <p:cNvPr id="36" name="Rectangle: Rounded Corners 35"/>
          <p:cNvSpPr/>
          <p:nvPr/>
        </p:nvSpPr>
        <p:spPr>
          <a:xfrm>
            <a:off x="2445201" y="4339703"/>
            <a:ext cx="1143000" cy="1122324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</a:p>
        </p:txBody>
      </p:sp>
      <p:sp>
        <p:nvSpPr>
          <p:cNvPr id="39" name="AutoShape 7"/>
          <p:cNvSpPr>
            <a:spLocks noChangeArrowheads="1"/>
          </p:cNvSpPr>
          <p:nvPr/>
        </p:nvSpPr>
        <p:spPr bwMode="auto">
          <a:xfrm>
            <a:off x="3969411" y="5029200"/>
            <a:ext cx="982001" cy="449605"/>
          </a:xfrm>
          <a:prstGeom prst="wedgeRoundRectCallout">
            <a:avLst>
              <a:gd name="adj1" fmla="val 63605"/>
              <a:gd name="adj2" fmla="val -536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ea typeface="굴림" pitchFamily="50" charset="-127"/>
              </a:rPr>
              <a:t>Link</a:t>
            </a:r>
          </a:p>
        </p:txBody>
      </p:sp>
      <p:sp>
        <p:nvSpPr>
          <p:cNvPr id="38" name="AutoShape 7"/>
          <p:cNvSpPr>
            <a:spLocks noChangeArrowheads="1"/>
          </p:cNvSpPr>
          <p:nvPr/>
        </p:nvSpPr>
        <p:spPr bwMode="auto">
          <a:xfrm>
            <a:off x="722215" y="3205127"/>
            <a:ext cx="1768814" cy="908479"/>
          </a:xfrm>
          <a:prstGeom prst="wedgeRoundRectCallout">
            <a:avLst>
              <a:gd name="adj1" fmla="val 64733"/>
              <a:gd name="adj2" fmla="val 544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Set</a:t>
            </a:r>
            <a:r>
              <a:rPr lang="en-US" sz="2800" dirty="0">
                <a:solidFill>
                  <a:schemeClr val="tx1"/>
                </a:solidFill>
                <a:ea typeface="굴림" pitchFamily="50" charset="-127"/>
              </a:rPr>
              <a:t> new Head</a:t>
            </a:r>
          </a:p>
        </p:txBody>
      </p:sp>
      <p:cxnSp>
        <p:nvCxnSpPr>
          <p:cNvPr id="26" name="Straight Arrow Connector 25"/>
          <p:cNvCxnSpPr>
            <a:cxnSpLocks/>
            <a:stCxn id="23" idx="3"/>
            <a:endCxn id="31" idx="1"/>
          </p:cNvCxnSpPr>
          <p:nvPr/>
        </p:nvCxnSpPr>
        <p:spPr>
          <a:xfrm>
            <a:off x="6626224" y="4886647"/>
            <a:ext cx="190658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/>
          <p:cNvSpPr/>
          <p:nvPr/>
        </p:nvSpPr>
        <p:spPr>
          <a:xfrm>
            <a:off x="8532812" y="4325485"/>
            <a:ext cx="1143000" cy="1122324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</a:p>
        </p:txBody>
      </p:sp>
      <p:sp>
        <p:nvSpPr>
          <p:cNvPr id="35" name="AutoShape 7"/>
          <p:cNvSpPr>
            <a:spLocks noChangeArrowheads="1"/>
          </p:cNvSpPr>
          <p:nvPr/>
        </p:nvSpPr>
        <p:spPr bwMode="auto">
          <a:xfrm>
            <a:off x="6990861" y="5029200"/>
            <a:ext cx="982001" cy="449605"/>
          </a:xfrm>
          <a:prstGeom prst="wedgeRoundRectCallout">
            <a:avLst>
              <a:gd name="adj1" fmla="val 63605"/>
              <a:gd name="adj2" fmla="val -536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ea typeface="굴림" pitchFamily="50" charset="-127"/>
              </a:rPr>
              <a:t>Link</a:t>
            </a:r>
          </a:p>
        </p:txBody>
      </p:sp>
      <p:sp>
        <p:nvSpPr>
          <p:cNvPr id="40" name="AutoShape 7"/>
          <p:cNvSpPr>
            <a:spLocks noChangeArrowheads="1"/>
          </p:cNvSpPr>
          <p:nvPr/>
        </p:nvSpPr>
        <p:spPr bwMode="auto">
          <a:xfrm>
            <a:off x="9721879" y="3205127"/>
            <a:ext cx="1768814" cy="908479"/>
          </a:xfrm>
          <a:prstGeom prst="wedgeRoundRectCallout">
            <a:avLst>
              <a:gd name="adj1" fmla="val -60949"/>
              <a:gd name="adj2" fmla="val 5724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Set</a:t>
            </a:r>
            <a:r>
              <a:rPr lang="en-US" sz="2800" dirty="0">
                <a:solidFill>
                  <a:schemeClr val="tx1"/>
                </a:solidFill>
                <a:ea typeface="굴림" pitchFamily="50" charset="-127"/>
              </a:rPr>
              <a:t> new Tail</a:t>
            </a:r>
          </a:p>
        </p:txBody>
      </p:sp>
      <p:sp>
        <p:nvSpPr>
          <p:cNvPr id="41" name="AutoShape 7"/>
          <p:cNvSpPr>
            <a:spLocks noChangeArrowheads="1"/>
          </p:cNvSpPr>
          <p:nvPr/>
        </p:nvSpPr>
        <p:spPr bwMode="auto">
          <a:xfrm>
            <a:off x="6587514" y="3205127"/>
            <a:ext cx="1640498" cy="908479"/>
          </a:xfrm>
          <a:prstGeom prst="wedgeRoundRectCallout">
            <a:avLst>
              <a:gd name="adj1" fmla="val -56966"/>
              <a:gd name="adj2" fmla="val 507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Save</a:t>
            </a:r>
            <a:r>
              <a:rPr lang="en-US" sz="2800" dirty="0">
                <a:solidFill>
                  <a:schemeClr val="tx1"/>
                </a:solidFill>
                <a:ea typeface="굴림" pitchFamily="50" charset="-127"/>
              </a:rPr>
              <a:t> old Tail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37212" y="5486400"/>
            <a:ext cx="912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head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755264" y="5833145"/>
            <a:ext cx="635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tail</a:t>
            </a:r>
          </a:p>
        </p:txBody>
      </p:sp>
    </p:spTree>
    <p:extLst>
      <p:ext uri="{BB962C8B-B14F-4D97-AF65-F5344CB8AC3E}">
        <p14:creationId xmlns:p14="http://schemas.microsoft.com/office/powerpoint/2010/main" val="291007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4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0" grpId="0" animBg="1"/>
      <p:bldP spid="36" grpId="0" animBg="1"/>
      <p:bldP spid="39" grpId="0" animBg="1"/>
      <p:bldP spid="38" grpId="0" animBg="1"/>
      <p:bldP spid="31" grpId="0" animBg="1"/>
      <p:bldP spid="35" grpId="0" animBg="1"/>
      <p:bldP spid="40" grpId="0" animBg="1"/>
      <p:bldP spid="41" grpId="0" animBg="1"/>
      <p:bldP spid="10" grpId="1"/>
      <p:bldP spid="10" grpId="2"/>
      <p:bldP spid="42" grpId="1"/>
      <p:bldP spid="42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</a:rPr>
              <a:t>Count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==</a:t>
            </a:r>
            <a:r>
              <a:rPr lang="en-US" altLang="ko-KR" dirty="0">
                <a:ea typeface="굴림" pitchFamily="50" charset="-127"/>
              </a:rPr>
              <a:t> 0 </a:t>
            </a:r>
            <a:r>
              <a:rPr lang="en-US" altLang="ko-KR" dirty="0">
                <a:ea typeface="굴림" pitchFamily="50" charset="-127"/>
                <a:sym typeface="Wingdings" panose="05000000000000000000" pitchFamily="2" charset="2"/>
              </a:rPr>
              <a:t> Do Nothing / Throw Exception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  <a:sym typeface="Wingdings" panose="05000000000000000000" pitchFamily="2" charset="2"/>
              </a:rPr>
              <a:t>Count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  <a:sym typeface="Wingdings" panose="05000000000000000000" pitchFamily="2" charset="2"/>
              </a:rPr>
              <a:t>==</a:t>
            </a:r>
            <a:r>
              <a:rPr lang="en-US" altLang="ko-KR" dirty="0">
                <a:ea typeface="굴림" pitchFamily="50" charset="-127"/>
                <a:sym typeface="Wingdings" panose="05000000000000000000" pitchFamily="2" charset="2"/>
              </a:rPr>
              <a:t> 1  Head = Tail = null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  <a:sym typeface="Wingdings" panose="05000000000000000000" pitchFamily="2" charset="2"/>
              </a:rPr>
              <a:t>Count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  <a:sym typeface="Wingdings" panose="05000000000000000000" pitchFamily="2" charset="2"/>
              </a:rPr>
              <a:t>&gt;</a:t>
            </a:r>
            <a:r>
              <a:rPr lang="en-US" altLang="ko-KR" dirty="0">
                <a:ea typeface="굴림" pitchFamily="50" charset="-127"/>
                <a:sym typeface="Wingdings" panose="05000000000000000000" pitchFamily="2" charset="2"/>
              </a:rPr>
              <a:t> 1</a:t>
            </a:r>
            <a:endParaRPr lang="en-US" altLang="ko-KR" dirty="0">
              <a:ea typeface="굴림" pitchFamily="50" charset="-127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</a:t>
            </a:r>
            <a:r>
              <a:rPr lang="en-US"/>
              <a:t>– Removing </a:t>
            </a:r>
            <a:r>
              <a:rPr lang="en-US" dirty="0"/>
              <a:t>First/Last</a:t>
            </a:r>
          </a:p>
        </p:txBody>
      </p:sp>
      <p:cxnSp>
        <p:nvCxnSpPr>
          <p:cNvPr id="34" name="Straight Arrow Connector 33"/>
          <p:cNvCxnSpPr>
            <a:cxnSpLocks/>
            <a:stCxn id="36" idx="3"/>
            <a:endCxn id="23" idx="1"/>
          </p:cNvCxnSpPr>
          <p:nvPr/>
        </p:nvCxnSpPr>
        <p:spPr>
          <a:xfrm flipV="1">
            <a:off x="3588201" y="5159682"/>
            <a:ext cx="1895023" cy="142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/>
          <p:cNvSpPr/>
          <p:nvPr/>
        </p:nvSpPr>
        <p:spPr>
          <a:xfrm>
            <a:off x="5483224" y="4598520"/>
            <a:ext cx="1143000" cy="1122324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</a:p>
        </p:txBody>
      </p:sp>
      <p:sp>
        <p:nvSpPr>
          <p:cNvPr id="30" name="AutoShape 7"/>
          <p:cNvSpPr>
            <a:spLocks noChangeArrowheads="1"/>
          </p:cNvSpPr>
          <p:nvPr/>
        </p:nvSpPr>
        <p:spPr bwMode="auto">
          <a:xfrm>
            <a:off x="3923422" y="3478162"/>
            <a:ext cx="1640498" cy="908479"/>
          </a:xfrm>
          <a:prstGeom prst="wedgeRoundRectCallout">
            <a:avLst>
              <a:gd name="adj1" fmla="val 58603"/>
              <a:gd name="adj2" fmla="val 5354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Set</a:t>
            </a:r>
            <a:r>
              <a:rPr lang="en-US" sz="2800" dirty="0">
                <a:solidFill>
                  <a:schemeClr val="tx1"/>
                </a:solidFill>
                <a:ea typeface="굴림" pitchFamily="50" charset="-127"/>
              </a:rPr>
              <a:t> new Head</a:t>
            </a:r>
          </a:p>
        </p:txBody>
      </p:sp>
      <p:sp>
        <p:nvSpPr>
          <p:cNvPr id="36" name="Rectangle: Rounded Corners 35"/>
          <p:cNvSpPr/>
          <p:nvPr/>
        </p:nvSpPr>
        <p:spPr>
          <a:xfrm>
            <a:off x="2445201" y="4612738"/>
            <a:ext cx="1143000" cy="1122324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</a:p>
        </p:txBody>
      </p:sp>
      <p:sp>
        <p:nvSpPr>
          <p:cNvPr id="39" name="AutoShape 7"/>
          <p:cNvSpPr>
            <a:spLocks noChangeArrowheads="1"/>
          </p:cNvSpPr>
          <p:nvPr/>
        </p:nvSpPr>
        <p:spPr bwMode="auto">
          <a:xfrm>
            <a:off x="1285212" y="5918185"/>
            <a:ext cx="1304000" cy="449605"/>
          </a:xfrm>
          <a:prstGeom prst="wedgeRoundRectCallout">
            <a:avLst>
              <a:gd name="adj1" fmla="val 63605"/>
              <a:gd name="adj2" fmla="val -536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ea typeface="굴림" pitchFamily="50" charset="-127"/>
              </a:rPr>
              <a:t>Delete</a:t>
            </a:r>
          </a:p>
        </p:txBody>
      </p:sp>
      <p:sp>
        <p:nvSpPr>
          <p:cNvPr id="38" name="AutoShape 7"/>
          <p:cNvSpPr>
            <a:spLocks noChangeArrowheads="1"/>
          </p:cNvSpPr>
          <p:nvPr/>
        </p:nvSpPr>
        <p:spPr bwMode="auto">
          <a:xfrm>
            <a:off x="722215" y="3478162"/>
            <a:ext cx="1768814" cy="908479"/>
          </a:xfrm>
          <a:prstGeom prst="wedgeRoundRectCallout">
            <a:avLst>
              <a:gd name="adj1" fmla="val 64733"/>
              <a:gd name="adj2" fmla="val 544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Save</a:t>
            </a:r>
            <a:r>
              <a:rPr lang="en-US" sz="2800" dirty="0">
                <a:solidFill>
                  <a:schemeClr val="tx1"/>
                </a:solidFill>
                <a:ea typeface="굴림" pitchFamily="50" charset="-127"/>
              </a:rPr>
              <a:t> old Head</a:t>
            </a:r>
          </a:p>
        </p:txBody>
      </p:sp>
      <p:cxnSp>
        <p:nvCxnSpPr>
          <p:cNvPr id="26" name="Straight Arrow Connector 25"/>
          <p:cNvCxnSpPr>
            <a:cxnSpLocks/>
            <a:stCxn id="23" idx="3"/>
            <a:endCxn id="31" idx="1"/>
          </p:cNvCxnSpPr>
          <p:nvPr/>
        </p:nvCxnSpPr>
        <p:spPr>
          <a:xfrm>
            <a:off x="6626224" y="5159682"/>
            <a:ext cx="190658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/>
          <p:cNvSpPr/>
          <p:nvPr/>
        </p:nvSpPr>
        <p:spPr>
          <a:xfrm>
            <a:off x="8532812" y="4598520"/>
            <a:ext cx="1143000" cy="1122324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</a:p>
        </p:txBody>
      </p:sp>
      <p:sp>
        <p:nvSpPr>
          <p:cNvPr id="35" name="AutoShape 7"/>
          <p:cNvSpPr>
            <a:spLocks noChangeArrowheads="1"/>
          </p:cNvSpPr>
          <p:nvPr/>
        </p:nvSpPr>
        <p:spPr bwMode="auto">
          <a:xfrm>
            <a:off x="9619814" y="5864537"/>
            <a:ext cx="1275198" cy="449605"/>
          </a:xfrm>
          <a:prstGeom prst="wedgeRoundRectCallout">
            <a:avLst>
              <a:gd name="adj1" fmla="val -64677"/>
              <a:gd name="adj2" fmla="val -499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ea typeface="굴림" pitchFamily="50" charset="-127"/>
              </a:rPr>
              <a:t>Delete</a:t>
            </a:r>
          </a:p>
        </p:txBody>
      </p:sp>
      <p:sp>
        <p:nvSpPr>
          <p:cNvPr id="40" name="AutoShape 7"/>
          <p:cNvSpPr>
            <a:spLocks noChangeArrowheads="1"/>
          </p:cNvSpPr>
          <p:nvPr/>
        </p:nvSpPr>
        <p:spPr bwMode="auto">
          <a:xfrm>
            <a:off x="9721879" y="3478162"/>
            <a:ext cx="1768814" cy="908479"/>
          </a:xfrm>
          <a:prstGeom prst="wedgeRoundRectCallout">
            <a:avLst>
              <a:gd name="adj1" fmla="val -60949"/>
              <a:gd name="adj2" fmla="val 5724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Save</a:t>
            </a:r>
            <a:r>
              <a:rPr lang="en-US" sz="2800" dirty="0">
                <a:solidFill>
                  <a:schemeClr val="tx1"/>
                </a:solidFill>
                <a:ea typeface="굴림" pitchFamily="50" charset="-127"/>
              </a:rPr>
              <a:t> old Tail</a:t>
            </a:r>
          </a:p>
        </p:txBody>
      </p:sp>
      <p:sp>
        <p:nvSpPr>
          <p:cNvPr id="41" name="AutoShape 7"/>
          <p:cNvSpPr>
            <a:spLocks noChangeArrowheads="1"/>
          </p:cNvSpPr>
          <p:nvPr/>
        </p:nvSpPr>
        <p:spPr bwMode="auto">
          <a:xfrm>
            <a:off x="6587514" y="3478162"/>
            <a:ext cx="1640498" cy="908479"/>
          </a:xfrm>
          <a:prstGeom prst="wedgeRoundRectCallout">
            <a:avLst>
              <a:gd name="adj1" fmla="val -56966"/>
              <a:gd name="adj2" fmla="val 507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Set</a:t>
            </a:r>
            <a:r>
              <a:rPr lang="en-US" sz="2800" dirty="0">
                <a:solidFill>
                  <a:schemeClr val="tx1"/>
                </a:solidFill>
                <a:ea typeface="굴림" pitchFamily="50" charset="-127"/>
              </a:rPr>
              <a:t> new Tail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60486" y="5832379"/>
            <a:ext cx="912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head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786532" y="6106180"/>
            <a:ext cx="635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tail</a:t>
            </a:r>
          </a:p>
        </p:txBody>
      </p:sp>
    </p:spTree>
    <p:extLst>
      <p:ext uri="{BB962C8B-B14F-4D97-AF65-F5344CB8AC3E}">
        <p14:creationId xmlns:p14="http://schemas.microsoft.com/office/powerpoint/2010/main" val="274951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0" grpId="0" animBg="1"/>
      <p:bldP spid="30" grpId="1" animBg="1"/>
      <p:bldP spid="36" grpId="0" animBg="1"/>
      <p:bldP spid="36" grpId="1" animBg="1"/>
      <p:bldP spid="39" grpId="0" animBg="1"/>
      <p:bldP spid="39" grpId="1" animBg="1"/>
      <p:bldP spid="38" grpId="0" animBg="1"/>
      <p:bldP spid="38" grpId="1" animBg="1"/>
      <p:bldP spid="31" grpId="0" animBg="1"/>
      <p:bldP spid="31" grpId="1" animBg="1"/>
      <p:bldP spid="35" grpId="0" animBg="1"/>
      <p:bldP spid="35" grpId="1" animBg="1"/>
      <p:bldP spid="40" grpId="0" animBg="1"/>
      <p:bldP spid="40" grpId="1" animBg="1"/>
      <p:bldP spid="41" grpId="0" animBg="1"/>
      <p:bldP spid="41" grpId="1" animBg="1"/>
      <p:bldP spid="10" grpId="0"/>
      <p:bldP spid="10" grpId="1"/>
      <p:bldP spid="42" grpId="0"/>
      <p:bldP spid="42" grpId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2236</Words>
  <Application>Microsoft Office PowerPoint</Application>
  <PresentationFormat>Custom</PresentationFormat>
  <Paragraphs>423</Paragraphs>
  <Slides>39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Calibri</vt:lpstr>
      <vt:lpstr>Consolas</vt:lpstr>
      <vt:lpstr>굴림</vt:lpstr>
      <vt:lpstr>Times New Roman</vt:lpstr>
      <vt:lpstr>Wingdings</vt:lpstr>
      <vt:lpstr>Wingdings 2</vt:lpstr>
      <vt:lpstr>SoftUni 16x9</vt:lpstr>
      <vt:lpstr>Linear Data Structures: Stacks and Queues</vt:lpstr>
      <vt:lpstr>Table of Contents</vt:lpstr>
      <vt:lpstr>Have a Question?</vt:lpstr>
      <vt:lpstr>Linked Lists</vt:lpstr>
      <vt:lpstr>Node</vt:lpstr>
      <vt:lpstr>Problem: Node</vt:lpstr>
      <vt:lpstr>Linked List</vt:lpstr>
      <vt:lpstr>Linked List – Adding First/Last</vt:lpstr>
      <vt:lpstr>Linked List – Removing First/Last</vt:lpstr>
      <vt:lpstr>Lab: Linked List</vt:lpstr>
      <vt:lpstr>Problem: Undo List</vt:lpstr>
      <vt:lpstr>Solution: Undo List</vt:lpstr>
      <vt:lpstr>Stacks</vt:lpstr>
      <vt:lpstr>The Stack ADT</vt:lpstr>
      <vt:lpstr>Static Stack</vt:lpstr>
      <vt:lpstr>Linked Stack</vt:lpstr>
      <vt:lpstr>The Stack&lt;T&gt; Class</vt:lpstr>
      <vt:lpstr>The Stack&lt;T&gt; Class in .NET Framework</vt:lpstr>
      <vt:lpstr>Stack&lt;T&gt; Basic Functionality</vt:lpstr>
      <vt:lpstr>Stack&lt;T&gt; Basic Functionality (2)</vt:lpstr>
      <vt:lpstr>Stack&lt;T&gt; – Example</vt:lpstr>
      <vt:lpstr>Problem: Matching Brackets</vt:lpstr>
      <vt:lpstr>Solution: Matching Brackets</vt:lpstr>
      <vt:lpstr>Queues</vt:lpstr>
      <vt:lpstr>The Queue ADT</vt:lpstr>
      <vt:lpstr>Linked Queue</vt:lpstr>
      <vt:lpstr>Static (Circular) Queue</vt:lpstr>
      <vt:lpstr>Lab Exercise</vt:lpstr>
      <vt:lpstr>The Queue&lt;T&gt; Class</vt:lpstr>
      <vt:lpstr>The Queue&lt;T&gt; Class in .NET</vt:lpstr>
      <vt:lpstr>Queue&lt;T&gt; Basic Functionality</vt:lpstr>
      <vt:lpstr>Queue&lt;T&gt; – Example</vt:lpstr>
      <vt:lpstr>Sequence N, N+1, 2*N</vt:lpstr>
      <vt:lpstr>Sequence – Solution with a Queue</vt:lpstr>
      <vt:lpstr>Stack / Queue – Real-World Applications</vt:lpstr>
      <vt:lpstr>Summary</vt:lpstr>
      <vt:lpstr>Linear Data Structures: Stacks and Queues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Data Structures: Stacks and Queues</dc:title>
  <dc:subject>Software Development Course</dc:subject>
  <dc:creator/>
  <cp:keywords>data structures, algorithms, complexity, asymptotic notation, trees, lists, graphs, programming, SoftUni, Software University, programming, software development, software engineering, course</cp:keywords>
  <dc:description>Course Instances - https://softuni.bg/opencourses/data-structures</dc:description>
  <cp:lastModifiedBy/>
  <cp:revision>1</cp:revision>
  <dcterms:created xsi:type="dcterms:W3CDTF">2014-01-02T17:00:34Z</dcterms:created>
  <dcterms:modified xsi:type="dcterms:W3CDTF">2017-05-24T19:06:27Z</dcterms:modified>
  <cp:category>Data Structures, Algorithms, COmplexity, Asymptotic Notation, Trees, Lists, Graphs,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